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033" autoAdjust="0"/>
  </p:normalViewPr>
  <p:slideViewPr>
    <p:cSldViewPr>
      <p:cViewPr varScale="1">
        <p:scale>
          <a:sx n="82" d="100"/>
          <a:sy n="82" d="100"/>
        </p:scale>
        <p:origin x="114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 u="sng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 u="sng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 u="sng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 u="sng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3524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654" y="535051"/>
            <a:ext cx="10712449" cy="1212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 u="sng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915" y="2560141"/>
            <a:ext cx="5543550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haw0905/Axon--Car-Sales-analysis-with-Power-BI/blob/main/Axon%20car%20sales%20analysis.pbix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kashkatad/Sales-Data-Analytics-Project-for-Axon" TargetMode="External"/><Relationship Id="rId5" Type="http://schemas.openxmlformats.org/officeDocument/2006/relationships/hyperlink" Target="https://github.com/abhishekshaw0905/Axon--Car-Sales-analysis-with-Power-BI" TargetMode="External"/><Relationship Id="rId4" Type="http://schemas.openxmlformats.org/officeDocument/2006/relationships/hyperlink" Target="https://www.novypro.com/project/axon-car--sales-analysis-project-power-b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688067" cy="68107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8408"/>
              <a:ext cx="5318759" cy="3319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60" y="4550664"/>
              <a:ext cx="3647694" cy="857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80312" y="4598685"/>
            <a:ext cx="3133725" cy="92519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800" b="1" spc="-245" dirty="0">
                <a:solidFill>
                  <a:srgbClr val="D1D4DB"/>
                </a:solidFill>
                <a:latin typeface="Verdana"/>
                <a:cs typeface="Verdana"/>
              </a:rPr>
              <a:t>Axon</a:t>
            </a:r>
            <a:r>
              <a:rPr sz="2800" b="1" spc="-13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2800" b="1" spc="-185" dirty="0">
                <a:solidFill>
                  <a:srgbClr val="D1D4DB"/>
                </a:solidFill>
                <a:latin typeface="Verdana"/>
                <a:cs typeface="Verdana"/>
              </a:rPr>
              <a:t>Classic</a:t>
            </a:r>
            <a:r>
              <a:rPr sz="2800" b="1" spc="-114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2800" b="1" spc="-135" dirty="0">
                <a:solidFill>
                  <a:srgbClr val="D1D4DB"/>
                </a:solidFill>
                <a:latin typeface="Verdana"/>
                <a:cs typeface="Verdana"/>
              </a:rPr>
              <a:t>Cars</a:t>
            </a:r>
            <a:endParaRPr sz="2800">
              <a:latin typeface="Verdana"/>
              <a:cs typeface="Verdana"/>
            </a:endParaRPr>
          </a:p>
          <a:p>
            <a:pPr marL="4445" algn="ctr">
              <a:lnSpc>
                <a:spcPct val="100000"/>
              </a:lnSpc>
              <a:spcBef>
                <a:spcPts val="555"/>
              </a:spcBef>
            </a:pPr>
            <a:r>
              <a:rPr sz="2000" b="1" spc="-280" dirty="0">
                <a:solidFill>
                  <a:srgbClr val="FFFFFF"/>
                </a:solidFill>
                <a:latin typeface="Verdana"/>
                <a:cs typeface="Verdana"/>
              </a:rPr>
              <a:t>SQL</a:t>
            </a:r>
            <a:r>
              <a:rPr sz="20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85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  <a:r>
              <a:rPr sz="200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Study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5995" y="6173215"/>
            <a:ext cx="364769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0" dirty="0">
                <a:solidFill>
                  <a:srgbClr val="FFFFFF"/>
                </a:solidFill>
                <a:latin typeface="Verdana"/>
                <a:cs typeface="Verdana"/>
              </a:rPr>
              <a:t>Author:</a:t>
            </a:r>
            <a:r>
              <a:rPr sz="16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1600" b="1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</a:rPr>
              <a:t>Abhishek Kumar Shaw</a:t>
            </a:r>
            <a:endParaRPr sz="160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47510"/>
              <a:ext cx="11277600" cy="59435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63624" y="566927"/>
              <a:ext cx="9443085" cy="684530"/>
            </a:xfrm>
            <a:custGeom>
              <a:avLst/>
              <a:gdLst/>
              <a:ahLst/>
              <a:cxnLst/>
              <a:rect l="l" t="t" r="r" b="b"/>
              <a:pathLst>
                <a:path w="9443085" h="684530">
                  <a:moveTo>
                    <a:pt x="0" y="114046"/>
                  </a:moveTo>
                  <a:lnTo>
                    <a:pt x="8961" y="69651"/>
                  </a:lnTo>
                  <a:lnTo>
                    <a:pt x="33400" y="33400"/>
                  </a:lnTo>
                  <a:lnTo>
                    <a:pt x="69651" y="8961"/>
                  </a:lnTo>
                  <a:lnTo>
                    <a:pt x="114045" y="0"/>
                  </a:lnTo>
                  <a:lnTo>
                    <a:pt x="9328658" y="0"/>
                  </a:lnTo>
                  <a:lnTo>
                    <a:pt x="9373052" y="8961"/>
                  </a:lnTo>
                  <a:lnTo>
                    <a:pt x="9409303" y="33400"/>
                  </a:lnTo>
                  <a:lnTo>
                    <a:pt x="9433742" y="69651"/>
                  </a:lnTo>
                  <a:lnTo>
                    <a:pt x="9442704" y="114046"/>
                  </a:lnTo>
                  <a:lnTo>
                    <a:pt x="9442704" y="570230"/>
                  </a:lnTo>
                  <a:lnTo>
                    <a:pt x="9433742" y="614624"/>
                  </a:lnTo>
                  <a:lnTo>
                    <a:pt x="9409303" y="650875"/>
                  </a:lnTo>
                  <a:lnTo>
                    <a:pt x="9373052" y="675314"/>
                  </a:lnTo>
                  <a:lnTo>
                    <a:pt x="9328658" y="684276"/>
                  </a:lnTo>
                  <a:lnTo>
                    <a:pt x="114045" y="684276"/>
                  </a:lnTo>
                  <a:lnTo>
                    <a:pt x="69651" y="675314"/>
                  </a:lnTo>
                  <a:lnTo>
                    <a:pt x="33401" y="650875"/>
                  </a:lnTo>
                  <a:lnTo>
                    <a:pt x="8961" y="614624"/>
                  </a:lnTo>
                  <a:lnTo>
                    <a:pt x="0" y="570230"/>
                  </a:lnTo>
                  <a:lnTo>
                    <a:pt x="0" y="114046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33089" y="720293"/>
            <a:ext cx="6562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254" dirty="0"/>
              <a:t>find</a:t>
            </a:r>
            <a:r>
              <a:rPr sz="2400" u="none" spc="-135" dirty="0"/>
              <a:t> </a:t>
            </a:r>
            <a:r>
              <a:rPr sz="2400" u="none" spc="-75" dirty="0"/>
              <a:t>each</a:t>
            </a:r>
            <a:r>
              <a:rPr sz="2400" u="none" spc="-130" dirty="0"/>
              <a:t> </a:t>
            </a:r>
            <a:r>
              <a:rPr sz="2400" u="none" spc="-190" dirty="0"/>
              <a:t>year</a:t>
            </a:r>
            <a:r>
              <a:rPr sz="2400" u="none" spc="-135" dirty="0"/>
              <a:t> </a:t>
            </a:r>
            <a:r>
              <a:rPr sz="2400" u="none" spc="-290" dirty="0"/>
              <a:t>how</a:t>
            </a:r>
            <a:r>
              <a:rPr sz="2400" u="none" spc="-120" dirty="0"/>
              <a:t> </a:t>
            </a:r>
            <a:r>
              <a:rPr sz="2400" u="none" spc="-190" dirty="0"/>
              <a:t>many</a:t>
            </a:r>
            <a:r>
              <a:rPr sz="2400" u="none" spc="-155" dirty="0"/>
              <a:t> </a:t>
            </a:r>
            <a:r>
              <a:rPr sz="2400" u="none" spc="-254" dirty="0"/>
              <a:t>orders</a:t>
            </a:r>
            <a:r>
              <a:rPr sz="2400" u="none" spc="-150" dirty="0"/>
              <a:t> </a:t>
            </a:r>
            <a:r>
              <a:rPr sz="2400" u="none" spc="-185" dirty="0"/>
              <a:t>are</a:t>
            </a:r>
            <a:r>
              <a:rPr sz="2400" u="none" spc="-125" dirty="0"/>
              <a:t> </a:t>
            </a:r>
            <a:r>
              <a:rPr sz="2400" u="none" spc="-10" dirty="0"/>
              <a:t>placed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123930" cy="4883150"/>
            <a:chOff x="0" y="62484"/>
            <a:chExt cx="11123930" cy="4883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8912" y="2650235"/>
              <a:ext cx="3064763" cy="19491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192" y="2253995"/>
              <a:ext cx="5807963" cy="26913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73292" y="5278882"/>
            <a:ext cx="53708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FFFFF"/>
                </a:solidFill>
                <a:latin typeface="Verdana"/>
                <a:cs typeface="Verdana"/>
              </a:rPr>
              <a:t>Suggestion</a:t>
            </a:r>
            <a:r>
              <a:rPr sz="18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Gothic Uralic"/>
                <a:cs typeface="Gothic Uralic"/>
              </a:rPr>
              <a:t>–</a:t>
            </a: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Sustain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positive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momentum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upcoming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quarters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2005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placing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stronger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focus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on replicating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strategies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75" dirty="0">
                <a:solidFill>
                  <a:srgbClr val="FFFFFF"/>
                </a:solidFill>
                <a:latin typeface="Verdana"/>
                <a:cs typeface="Verdana"/>
              </a:rPr>
              <a:t>2004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Axon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15000" y="5224271"/>
            <a:ext cx="6019800" cy="1553210"/>
          </a:xfrm>
          <a:custGeom>
            <a:avLst/>
            <a:gdLst/>
            <a:ahLst/>
            <a:cxnLst/>
            <a:rect l="l" t="t" r="r" b="b"/>
            <a:pathLst>
              <a:path w="6019800" h="1553209">
                <a:moveTo>
                  <a:pt x="0" y="258825"/>
                </a:moveTo>
                <a:lnTo>
                  <a:pt x="4168" y="212286"/>
                </a:lnTo>
                <a:lnTo>
                  <a:pt x="16186" y="168490"/>
                </a:lnTo>
                <a:lnTo>
                  <a:pt x="35324" y="128166"/>
                </a:lnTo>
                <a:lnTo>
                  <a:pt x="60854" y="92044"/>
                </a:lnTo>
                <a:lnTo>
                  <a:pt x="92044" y="60854"/>
                </a:lnTo>
                <a:lnTo>
                  <a:pt x="128166" y="35324"/>
                </a:lnTo>
                <a:lnTo>
                  <a:pt x="168490" y="16186"/>
                </a:lnTo>
                <a:lnTo>
                  <a:pt x="212286" y="4168"/>
                </a:lnTo>
                <a:lnTo>
                  <a:pt x="258825" y="0"/>
                </a:lnTo>
                <a:lnTo>
                  <a:pt x="5760974" y="0"/>
                </a:lnTo>
                <a:lnTo>
                  <a:pt x="5807513" y="4168"/>
                </a:lnTo>
                <a:lnTo>
                  <a:pt x="5851309" y="16186"/>
                </a:lnTo>
                <a:lnTo>
                  <a:pt x="5891633" y="35324"/>
                </a:lnTo>
                <a:lnTo>
                  <a:pt x="5927755" y="60854"/>
                </a:lnTo>
                <a:lnTo>
                  <a:pt x="5958945" y="92044"/>
                </a:lnTo>
                <a:lnTo>
                  <a:pt x="5984475" y="128166"/>
                </a:lnTo>
                <a:lnTo>
                  <a:pt x="6003613" y="168490"/>
                </a:lnTo>
                <a:lnTo>
                  <a:pt x="6015631" y="212286"/>
                </a:lnTo>
                <a:lnTo>
                  <a:pt x="6019800" y="258825"/>
                </a:lnTo>
                <a:lnTo>
                  <a:pt x="6019800" y="1294130"/>
                </a:lnTo>
                <a:lnTo>
                  <a:pt x="6015631" y="1340652"/>
                </a:lnTo>
                <a:lnTo>
                  <a:pt x="6003613" y="1384439"/>
                </a:lnTo>
                <a:lnTo>
                  <a:pt x="5984475" y="1424761"/>
                </a:lnTo>
                <a:lnTo>
                  <a:pt x="5958945" y="1460885"/>
                </a:lnTo>
                <a:lnTo>
                  <a:pt x="5927755" y="1492081"/>
                </a:lnTo>
                <a:lnTo>
                  <a:pt x="5891633" y="1517617"/>
                </a:lnTo>
                <a:lnTo>
                  <a:pt x="5851309" y="1536762"/>
                </a:lnTo>
                <a:lnTo>
                  <a:pt x="5807513" y="1548785"/>
                </a:lnTo>
                <a:lnTo>
                  <a:pt x="5760974" y="1552955"/>
                </a:lnTo>
                <a:lnTo>
                  <a:pt x="258825" y="1552955"/>
                </a:lnTo>
                <a:lnTo>
                  <a:pt x="212286" y="1548785"/>
                </a:lnTo>
                <a:lnTo>
                  <a:pt x="168490" y="1536762"/>
                </a:lnTo>
                <a:lnTo>
                  <a:pt x="128166" y="1517617"/>
                </a:lnTo>
                <a:lnTo>
                  <a:pt x="92044" y="1492081"/>
                </a:lnTo>
                <a:lnTo>
                  <a:pt x="60854" y="1460885"/>
                </a:lnTo>
                <a:lnTo>
                  <a:pt x="35324" y="1424761"/>
                </a:lnTo>
                <a:lnTo>
                  <a:pt x="16186" y="1384439"/>
                </a:lnTo>
                <a:lnTo>
                  <a:pt x="4168" y="1340652"/>
                </a:lnTo>
                <a:lnTo>
                  <a:pt x="0" y="1294130"/>
                </a:lnTo>
                <a:lnTo>
                  <a:pt x="0" y="258825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11277600" cy="5943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10867" y="566927"/>
              <a:ext cx="8932545" cy="939165"/>
            </a:xfrm>
            <a:custGeom>
              <a:avLst/>
              <a:gdLst/>
              <a:ahLst/>
              <a:cxnLst/>
              <a:rect l="l" t="t" r="r" b="b"/>
              <a:pathLst>
                <a:path w="8932545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8775700" y="0"/>
                  </a:lnTo>
                  <a:lnTo>
                    <a:pt x="8825134" y="7981"/>
                  </a:lnTo>
                  <a:lnTo>
                    <a:pt x="8868082" y="30203"/>
                  </a:lnTo>
                  <a:lnTo>
                    <a:pt x="8901960" y="64081"/>
                  </a:lnTo>
                  <a:lnTo>
                    <a:pt x="8924182" y="107029"/>
                  </a:lnTo>
                  <a:lnTo>
                    <a:pt x="8932164" y="156463"/>
                  </a:lnTo>
                  <a:lnTo>
                    <a:pt x="8932164" y="782320"/>
                  </a:lnTo>
                  <a:lnTo>
                    <a:pt x="8924182" y="831754"/>
                  </a:lnTo>
                  <a:lnTo>
                    <a:pt x="8901960" y="874702"/>
                  </a:lnTo>
                  <a:lnTo>
                    <a:pt x="8868082" y="908580"/>
                  </a:lnTo>
                  <a:lnTo>
                    <a:pt x="8825134" y="930802"/>
                  </a:lnTo>
                  <a:lnTo>
                    <a:pt x="8775700" y="938784"/>
                  </a:lnTo>
                  <a:lnTo>
                    <a:pt x="156463" y="938784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8863" y="702690"/>
            <a:ext cx="8150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none" spc="-260" dirty="0"/>
              <a:t>Which</a:t>
            </a:r>
            <a:r>
              <a:rPr sz="2400" u="none" spc="-135" dirty="0"/>
              <a:t> </a:t>
            </a:r>
            <a:r>
              <a:rPr sz="2400" u="none" spc="-210" dirty="0"/>
              <a:t>Are</a:t>
            </a:r>
            <a:r>
              <a:rPr sz="2400" u="none" spc="-130" dirty="0"/>
              <a:t> </a:t>
            </a:r>
            <a:r>
              <a:rPr sz="2400" u="none" spc="-335" dirty="0"/>
              <a:t>The</a:t>
            </a:r>
            <a:r>
              <a:rPr sz="2400" u="none" spc="-135" dirty="0"/>
              <a:t> </a:t>
            </a:r>
            <a:r>
              <a:rPr sz="2400" u="none" spc="-285" dirty="0"/>
              <a:t>Top</a:t>
            </a:r>
            <a:r>
              <a:rPr sz="2400" u="none" spc="-110" dirty="0"/>
              <a:t> </a:t>
            </a:r>
            <a:r>
              <a:rPr sz="2400" u="none" spc="-380" dirty="0"/>
              <a:t>10</a:t>
            </a:r>
            <a:r>
              <a:rPr sz="2400" u="none" spc="-125" dirty="0"/>
              <a:t> </a:t>
            </a:r>
            <a:r>
              <a:rPr sz="2400" u="none" spc="-260" dirty="0"/>
              <a:t>Most</a:t>
            </a:r>
            <a:r>
              <a:rPr sz="2400" u="none" spc="-130" dirty="0"/>
              <a:t> </a:t>
            </a:r>
            <a:r>
              <a:rPr sz="2400" u="none" spc="-185" dirty="0"/>
              <a:t>Ordered</a:t>
            </a:r>
            <a:r>
              <a:rPr sz="2400" u="none" spc="-130" dirty="0"/>
              <a:t> </a:t>
            </a:r>
            <a:r>
              <a:rPr sz="2400" u="none" spc="-254" dirty="0"/>
              <a:t>Products</a:t>
            </a:r>
            <a:r>
              <a:rPr sz="2400" u="none" spc="-125" dirty="0"/>
              <a:t> </a:t>
            </a:r>
            <a:r>
              <a:rPr sz="2400" u="none" spc="-204" dirty="0"/>
              <a:t>Based</a:t>
            </a:r>
            <a:r>
              <a:rPr sz="2400" u="none" spc="-130" dirty="0"/>
              <a:t> </a:t>
            </a:r>
            <a:r>
              <a:rPr sz="2400" u="none" spc="-25" dirty="0"/>
              <a:t>On </a:t>
            </a:r>
            <a:r>
              <a:rPr sz="2400" u="none" spc="-335" dirty="0"/>
              <a:t>The</a:t>
            </a:r>
            <a:r>
              <a:rPr sz="2400" u="none" spc="-125" dirty="0"/>
              <a:t> </a:t>
            </a:r>
            <a:r>
              <a:rPr sz="2400" u="none" spc="-290" dirty="0"/>
              <a:t>Total</a:t>
            </a:r>
            <a:r>
              <a:rPr sz="2400" u="none" spc="-125" dirty="0"/>
              <a:t> </a:t>
            </a:r>
            <a:r>
              <a:rPr sz="2400" u="none" spc="-225" dirty="0"/>
              <a:t>Quantity</a:t>
            </a:r>
            <a:r>
              <a:rPr sz="2400" u="none" spc="-135" dirty="0"/>
              <a:t> </a:t>
            </a:r>
            <a:r>
              <a:rPr sz="2400" u="none" spc="-45" dirty="0"/>
              <a:t>Ordered?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772668" y="2025395"/>
            <a:ext cx="11028045" cy="4758690"/>
            <a:chOff x="772668" y="2025395"/>
            <a:chExt cx="11028045" cy="4758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2025395"/>
              <a:ext cx="6140196" cy="26746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1191" y="2025395"/>
              <a:ext cx="4549140" cy="26746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15000" y="5224272"/>
              <a:ext cx="6019800" cy="1553210"/>
            </a:xfrm>
            <a:custGeom>
              <a:avLst/>
              <a:gdLst/>
              <a:ahLst/>
              <a:cxnLst/>
              <a:rect l="l" t="t" r="r" b="b"/>
              <a:pathLst>
                <a:path w="601980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60974" y="0"/>
                  </a:lnTo>
                  <a:lnTo>
                    <a:pt x="5807513" y="4168"/>
                  </a:lnTo>
                  <a:lnTo>
                    <a:pt x="5851309" y="16186"/>
                  </a:lnTo>
                  <a:lnTo>
                    <a:pt x="5891633" y="35324"/>
                  </a:lnTo>
                  <a:lnTo>
                    <a:pt x="5927755" y="60854"/>
                  </a:lnTo>
                  <a:lnTo>
                    <a:pt x="5958945" y="92044"/>
                  </a:lnTo>
                  <a:lnTo>
                    <a:pt x="5984475" y="128166"/>
                  </a:lnTo>
                  <a:lnTo>
                    <a:pt x="6003613" y="168490"/>
                  </a:lnTo>
                  <a:lnTo>
                    <a:pt x="6015631" y="212286"/>
                  </a:lnTo>
                  <a:lnTo>
                    <a:pt x="6019800" y="258825"/>
                  </a:lnTo>
                  <a:lnTo>
                    <a:pt x="6019800" y="1294130"/>
                  </a:lnTo>
                  <a:lnTo>
                    <a:pt x="6015631" y="1340652"/>
                  </a:lnTo>
                  <a:lnTo>
                    <a:pt x="6003613" y="1384439"/>
                  </a:lnTo>
                  <a:lnTo>
                    <a:pt x="5984475" y="1424761"/>
                  </a:lnTo>
                  <a:lnTo>
                    <a:pt x="5958945" y="1460885"/>
                  </a:lnTo>
                  <a:lnTo>
                    <a:pt x="5927755" y="1492081"/>
                  </a:lnTo>
                  <a:lnTo>
                    <a:pt x="5891633" y="1517617"/>
                  </a:lnTo>
                  <a:lnTo>
                    <a:pt x="5851309" y="1536762"/>
                  </a:lnTo>
                  <a:lnTo>
                    <a:pt x="5807513" y="1548785"/>
                  </a:lnTo>
                  <a:lnTo>
                    <a:pt x="5760974" y="1552955"/>
                  </a:lnTo>
                  <a:lnTo>
                    <a:pt x="258825" y="1552955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3292" y="5278882"/>
            <a:ext cx="5660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FFFFF"/>
                </a:solidFill>
                <a:latin typeface="Verdana"/>
                <a:cs typeface="Verdana"/>
              </a:rPr>
              <a:t>Suggestion</a:t>
            </a:r>
            <a:r>
              <a:rPr sz="18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Gothic Uralic"/>
                <a:cs typeface="Gothic Uralic"/>
              </a:rPr>
              <a:t>–</a:t>
            </a: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Promote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best-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sellers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'1992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Ferrari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360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Spider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red'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'1937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Lincoln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Berline'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high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demand.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38"/>
              <a:ext cx="11277600" cy="59401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10867" y="566927"/>
              <a:ext cx="8932545" cy="939165"/>
            </a:xfrm>
            <a:custGeom>
              <a:avLst/>
              <a:gdLst/>
              <a:ahLst/>
              <a:cxnLst/>
              <a:rect l="l" t="t" r="r" b="b"/>
              <a:pathLst>
                <a:path w="8932545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8775700" y="0"/>
                  </a:lnTo>
                  <a:lnTo>
                    <a:pt x="8825134" y="7981"/>
                  </a:lnTo>
                  <a:lnTo>
                    <a:pt x="8868082" y="30203"/>
                  </a:lnTo>
                  <a:lnTo>
                    <a:pt x="8901960" y="64081"/>
                  </a:lnTo>
                  <a:lnTo>
                    <a:pt x="8924182" y="107029"/>
                  </a:lnTo>
                  <a:lnTo>
                    <a:pt x="8932164" y="156463"/>
                  </a:lnTo>
                  <a:lnTo>
                    <a:pt x="8932164" y="782320"/>
                  </a:lnTo>
                  <a:lnTo>
                    <a:pt x="8924182" y="831754"/>
                  </a:lnTo>
                  <a:lnTo>
                    <a:pt x="8901960" y="874702"/>
                  </a:lnTo>
                  <a:lnTo>
                    <a:pt x="8868082" y="908580"/>
                  </a:lnTo>
                  <a:lnTo>
                    <a:pt x="8825134" y="930802"/>
                  </a:lnTo>
                  <a:lnTo>
                    <a:pt x="8775700" y="938784"/>
                  </a:lnTo>
                  <a:lnTo>
                    <a:pt x="156463" y="938784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9023" rIns="0" bIns="0" rtlCol="0">
            <a:spAutoFit/>
          </a:bodyPr>
          <a:lstStyle/>
          <a:p>
            <a:pPr marL="1871345">
              <a:lnSpc>
                <a:spcPct val="100000"/>
              </a:lnSpc>
              <a:spcBef>
                <a:spcPts val="100"/>
              </a:spcBef>
            </a:pPr>
            <a:r>
              <a:rPr sz="2400" u="none" spc="-254" dirty="0"/>
              <a:t>find</a:t>
            </a:r>
            <a:r>
              <a:rPr sz="2400" u="none" spc="-125" dirty="0"/>
              <a:t> </a:t>
            </a:r>
            <a:r>
              <a:rPr sz="2400" u="none" spc="-245" dirty="0"/>
              <a:t>the</a:t>
            </a:r>
            <a:r>
              <a:rPr sz="2400" u="none" spc="-114" dirty="0"/>
              <a:t> </a:t>
            </a:r>
            <a:r>
              <a:rPr sz="2400" u="none" spc="-185" dirty="0"/>
              <a:t>product</a:t>
            </a:r>
            <a:r>
              <a:rPr sz="2400" u="none" spc="-114" dirty="0"/>
              <a:t> </a:t>
            </a:r>
            <a:r>
              <a:rPr sz="2400" u="none" spc="-235" dirty="0"/>
              <a:t>which</a:t>
            </a:r>
            <a:r>
              <a:rPr sz="2400" u="none" spc="-125" dirty="0"/>
              <a:t> </a:t>
            </a:r>
            <a:r>
              <a:rPr sz="2400" u="none" spc="-315" dirty="0"/>
              <a:t>is</a:t>
            </a:r>
            <a:r>
              <a:rPr sz="2400" u="none" spc="-125" dirty="0"/>
              <a:t> </a:t>
            </a:r>
            <a:r>
              <a:rPr sz="2400" u="none" spc="-254" dirty="0"/>
              <a:t>not</a:t>
            </a:r>
            <a:r>
              <a:rPr sz="2400" u="none" spc="-125" dirty="0"/>
              <a:t> </a:t>
            </a:r>
            <a:r>
              <a:rPr sz="2400" u="none" spc="-195" dirty="0"/>
              <a:t>ordered</a:t>
            </a:r>
            <a:r>
              <a:rPr sz="2400" u="none" spc="-114" dirty="0"/>
              <a:t> </a:t>
            </a:r>
            <a:r>
              <a:rPr sz="2400" u="none" spc="-155" dirty="0"/>
              <a:t>by</a:t>
            </a:r>
            <a:r>
              <a:rPr sz="2400" u="none" spc="-125" dirty="0"/>
              <a:t> </a:t>
            </a:r>
            <a:r>
              <a:rPr sz="2400" u="none" spc="-175" dirty="0"/>
              <a:t>any</a:t>
            </a:r>
            <a:r>
              <a:rPr sz="2400" u="none" spc="-125" dirty="0"/>
              <a:t> </a:t>
            </a:r>
            <a:r>
              <a:rPr sz="2400" u="none" spc="-195" dirty="0"/>
              <a:t>customer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2263139" y="1752600"/>
            <a:ext cx="8724900" cy="3114040"/>
            <a:chOff x="2263139" y="1752600"/>
            <a:chExt cx="8724900" cy="31140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283" y="2891027"/>
              <a:ext cx="3381755" cy="16261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3139" y="1752600"/>
              <a:ext cx="3832860" cy="31135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73292" y="5278882"/>
            <a:ext cx="56705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FFFFF"/>
                </a:solidFill>
                <a:latin typeface="Verdana"/>
                <a:cs typeface="Verdana"/>
              </a:rPr>
              <a:t>Suggestion</a:t>
            </a:r>
            <a:r>
              <a:rPr sz="18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Gothic Uralic"/>
                <a:cs typeface="Gothic Uralic"/>
              </a:rPr>
              <a:t>–</a:t>
            </a: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Since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Manufacturer’s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Suggested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Retail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Price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Verdana"/>
                <a:cs typeface="Verdana"/>
              </a:rPr>
              <a:t>$100.43,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think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lowering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MSRP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offering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special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deal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'1985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Toyota 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Supra,'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currently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priced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$107.57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2140" y="5201411"/>
            <a:ext cx="6018530" cy="1553210"/>
          </a:xfrm>
          <a:custGeom>
            <a:avLst/>
            <a:gdLst/>
            <a:ahLst/>
            <a:cxnLst/>
            <a:rect l="l" t="t" r="r" b="b"/>
            <a:pathLst>
              <a:path w="6018530" h="1553209">
                <a:moveTo>
                  <a:pt x="0" y="258825"/>
                </a:moveTo>
                <a:lnTo>
                  <a:pt x="4168" y="212286"/>
                </a:lnTo>
                <a:lnTo>
                  <a:pt x="16186" y="168490"/>
                </a:lnTo>
                <a:lnTo>
                  <a:pt x="35324" y="128166"/>
                </a:lnTo>
                <a:lnTo>
                  <a:pt x="60854" y="92044"/>
                </a:lnTo>
                <a:lnTo>
                  <a:pt x="92044" y="60854"/>
                </a:lnTo>
                <a:lnTo>
                  <a:pt x="128166" y="35324"/>
                </a:lnTo>
                <a:lnTo>
                  <a:pt x="168490" y="16186"/>
                </a:lnTo>
                <a:lnTo>
                  <a:pt x="212286" y="4168"/>
                </a:lnTo>
                <a:lnTo>
                  <a:pt x="258825" y="0"/>
                </a:lnTo>
                <a:lnTo>
                  <a:pt x="5759450" y="0"/>
                </a:lnTo>
                <a:lnTo>
                  <a:pt x="5805989" y="4168"/>
                </a:lnTo>
                <a:lnTo>
                  <a:pt x="5849785" y="16186"/>
                </a:lnTo>
                <a:lnTo>
                  <a:pt x="5890109" y="35324"/>
                </a:lnTo>
                <a:lnTo>
                  <a:pt x="5926231" y="60854"/>
                </a:lnTo>
                <a:lnTo>
                  <a:pt x="5957421" y="92044"/>
                </a:lnTo>
                <a:lnTo>
                  <a:pt x="5982951" y="128166"/>
                </a:lnTo>
                <a:lnTo>
                  <a:pt x="6002089" y="168490"/>
                </a:lnTo>
                <a:lnTo>
                  <a:pt x="6014107" y="212286"/>
                </a:lnTo>
                <a:lnTo>
                  <a:pt x="6018276" y="258825"/>
                </a:lnTo>
                <a:lnTo>
                  <a:pt x="6018276" y="1294130"/>
                </a:lnTo>
                <a:lnTo>
                  <a:pt x="6014107" y="1340652"/>
                </a:lnTo>
                <a:lnTo>
                  <a:pt x="6002089" y="1384439"/>
                </a:lnTo>
                <a:lnTo>
                  <a:pt x="5982951" y="1424761"/>
                </a:lnTo>
                <a:lnTo>
                  <a:pt x="5957421" y="1460885"/>
                </a:lnTo>
                <a:lnTo>
                  <a:pt x="5926231" y="1492081"/>
                </a:lnTo>
                <a:lnTo>
                  <a:pt x="5890109" y="1517617"/>
                </a:lnTo>
                <a:lnTo>
                  <a:pt x="5849785" y="1536762"/>
                </a:lnTo>
                <a:lnTo>
                  <a:pt x="5805989" y="1548785"/>
                </a:lnTo>
                <a:lnTo>
                  <a:pt x="5759450" y="1552956"/>
                </a:lnTo>
                <a:lnTo>
                  <a:pt x="258825" y="1552956"/>
                </a:lnTo>
                <a:lnTo>
                  <a:pt x="212286" y="1548785"/>
                </a:lnTo>
                <a:lnTo>
                  <a:pt x="168490" y="1536762"/>
                </a:lnTo>
                <a:lnTo>
                  <a:pt x="128166" y="1517617"/>
                </a:lnTo>
                <a:lnTo>
                  <a:pt x="92044" y="1492081"/>
                </a:lnTo>
                <a:lnTo>
                  <a:pt x="60854" y="1460885"/>
                </a:lnTo>
                <a:lnTo>
                  <a:pt x="35324" y="1424761"/>
                </a:lnTo>
                <a:lnTo>
                  <a:pt x="16186" y="1384439"/>
                </a:lnTo>
                <a:lnTo>
                  <a:pt x="4168" y="1340652"/>
                </a:lnTo>
                <a:lnTo>
                  <a:pt x="0" y="1294130"/>
                </a:lnTo>
                <a:lnTo>
                  <a:pt x="0" y="258825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47484"/>
              <a:ext cx="11277600" cy="59409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75232" y="566927"/>
              <a:ext cx="9531350" cy="939165"/>
            </a:xfrm>
            <a:custGeom>
              <a:avLst/>
              <a:gdLst/>
              <a:ahLst/>
              <a:cxnLst/>
              <a:rect l="l" t="t" r="r" b="b"/>
              <a:pathLst>
                <a:path w="9531350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9374632" y="0"/>
                  </a:lnTo>
                  <a:lnTo>
                    <a:pt x="9424066" y="7981"/>
                  </a:lnTo>
                  <a:lnTo>
                    <a:pt x="9467014" y="30203"/>
                  </a:lnTo>
                  <a:lnTo>
                    <a:pt x="9500892" y="64081"/>
                  </a:lnTo>
                  <a:lnTo>
                    <a:pt x="9523114" y="107029"/>
                  </a:lnTo>
                  <a:lnTo>
                    <a:pt x="9531096" y="156463"/>
                  </a:lnTo>
                  <a:lnTo>
                    <a:pt x="9531096" y="782320"/>
                  </a:lnTo>
                  <a:lnTo>
                    <a:pt x="9523114" y="831754"/>
                  </a:lnTo>
                  <a:lnTo>
                    <a:pt x="9500892" y="874702"/>
                  </a:lnTo>
                  <a:lnTo>
                    <a:pt x="9467014" y="908580"/>
                  </a:lnTo>
                  <a:lnTo>
                    <a:pt x="9424066" y="930802"/>
                  </a:lnTo>
                  <a:lnTo>
                    <a:pt x="9374632" y="938784"/>
                  </a:lnTo>
                  <a:lnTo>
                    <a:pt x="156463" y="938784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022" rIns="0" bIns="0" rtlCol="0">
            <a:spAutoFit/>
          </a:bodyPr>
          <a:lstStyle/>
          <a:p>
            <a:pPr marL="1568450">
              <a:lnSpc>
                <a:spcPct val="100000"/>
              </a:lnSpc>
              <a:spcBef>
                <a:spcPts val="100"/>
              </a:spcBef>
            </a:pPr>
            <a:r>
              <a:rPr sz="2400" u="none" spc="-265" dirty="0"/>
              <a:t>Find</a:t>
            </a:r>
            <a:r>
              <a:rPr sz="2400" u="none" spc="-140" dirty="0"/>
              <a:t> </a:t>
            </a:r>
            <a:r>
              <a:rPr sz="2400" u="none" spc="-335" dirty="0"/>
              <a:t>The</a:t>
            </a:r>
            <a:r>
              <a:rPr sz="2400" u="none" spc="-125" dirty="0"/>
              <a:t> </a:t>
            </a:r>
            <a:r>
              <a:rPr sz="2400" u="none" spc="-235" dirty="0"/>
              <a:t>Number</a:t>
            </a:r>
            <a:r>
              <a:rPr sz="2400" u="none" spc="-145" dirty="0"/>
              <a:t> </a:t>
            </a:r>
            <a:r>
              <a:rPr sz="2400" u="none" spc="-190" dirty="0"/>
              <a:t>Of</a:t>
            </a:r>
            <a:r>
              <a:rPr sz="2400" u="none" spc="-135" dirty="0"/>
              <a:t> </a:t>
            </a:r>
            <a:r>
              <a:rPr sz="2400" u="none" spc="-240" dirty="0"/>
              <a:t>Customers</a:t>
            </a:r>
            <a:r>
              <a:rPr sz="2400" u="none" spc="-150" dirty="0"/>
              <a:t> </a:t>
            </a:r>
            <a:r>
              <a:rPr sz="2400" u="none" spc="-325" dirty="0"/>
              <a:t>For</a:t>
            </a:r>
            <a:r>
              <a:rPr sz="2400" u="none" spc="-135" dirty="0"/>
              <a:t> </a:t>
            </a:r>
            <a:r>
              <a:rPr sz="2400" u="none" spc="-155" dirty="0"/>
              <a:t>Each</a:t>
            </a:r>
            <a:r>
              <a:rPr sz="2400" u="none" spc="-125" dirty="0"/>
              <a:t> </a:t>
            </a:r>
            <a:r>
              <a:rPr sz="2400" u="none" spc="-250" dirty="0"/>
              <a:t>Sales</a:t>
            </a:r>
            <a:r>
              <a:rPr sz="2400" u="none" spc="-135" dirty="0"/>
              <a:t> </a:t>
            </a:r>
            <a:r>
              <a:rPr sz="2400" u="none" spc="-210" dirty="0"/>
              <a:t>Representative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19" y="1962911"/>
              <a:ext cx="5818632" cy="2919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1188" y="1761744"/>
              <a:ext cx="3409188" cy="32445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3292" y="5278882"/>
            <a:ext cx="5622925" cy="139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FFFFF"/>
                </a:solidFill>
                <a:latin typeface="Verdana"/>
                <a:cs typeface="Verdana"/>
              </a:rPr>
              <a:t>Suggestion</a:t>
            </a:r>
            <a:r>
              <a:rPr sz="18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Gothic Uralic"/>
                <a:cs typeface="Gothic Uralic"/>
              </a:rPr>
              <a:t>–</a:t>
            </a: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99100"/>
              </a:lnSpc>
              <a:spcBef>
                <a:spcPts val="2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Acknowledge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reward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high-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performing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employees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Pamela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Castillo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Barry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Jones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substantial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base.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Encourage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employees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engagement.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" y="530390"/>
            <a:ext cx="11277600" cy="5943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13" y="990727"/>
            <a:ext cx="9533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none" spc="-335" dirty="0"/>
              <a:t>Show</a:t>
            </a:r>
            <a:r>
              <a:rPr sz="2400" u="none" spc="-120" dirty="0"/>
              <a:t> </a:t>
            </a:r>
            <a:r>
              <a:rPr sz="2400" u="none" spc="-254" dirty="0"/>
              <a:t>customers</a:t>
            </a:r>
            <a:r>
              <a:rPr sz="2400" u="none" spc="-145" dirty="0"/>
              <a:t> </a:t>
            </a:r>
            <a:r>
              <a:rPr sz="2400" u="none" spc="-180" dirty="0"/>
              <a:t>grouped</a:t>
            </a:r>
            <a:r>
              <a:rPr sz="2400" u="none" spc="-125" dirty="0"/>
              <a:t> </a:t>
            </a:r>
            <a:r>
              <a:rPr sz="2400" u="none" spc="-155" dirty="0"/>
              <a:t>by</a:t>
            </a:r>
            <a:r>
              <a:rPr sz="2400" u="none" spc="-120" dirty="0"/>
              <a:t> </a:t>
            </a:r>
            <a:r>
              <a:rPr sz="2400" u="none" spc="-190" dirty="0"/>
              <a:t>credit</a:t>
            </a:r>
            <a:r>
              <a:rPr sz="2400" u="none" spc="-125" dirty="0"/>
              <a:t> </a:t>
            </a:r>
            <a:r>
              <a:rPr sz="2400" u="none" spc="-285" dirty="0"/>
              <a:t>limit</a:t>
            </a:r>
            <a:r>
              <a:rPr sz="2400" u="none" spc="-130" dirty="0"/>
              <a:t> </a:t>
            </a:r>
            <a:r>
              <a:rPr sz="2400" u="none" spc="-290" dirty="0"/>
              <a:t>status,</a:t>
            </a:r>
            <a:r>
              <a:rPr sz="2400" u="none" spc="-114" dirty="0"/>
              <a:t> </a:t>
            </a:r>
            <a:r>
              <a:rPr sz="2400" u="none" spc="-165" dirty="0"/>
              <a:t>divided</a:t>
            </a:r>
            <a:r>
              <a:rPr sz="2400" u="none" spc="-120" dirty="0"/>
              <a:t> </a:t>
            </a:r>
            <a:r>
              <a:rPr sz="2400" u="none" spc="-270" dirty="0"/>
              <a:t>into</a:t>
            </a:r>
            <a:r>
              <a:rPr sz="2400" u="none" spc="-120" dirty="0"/>
              <a:t> </a:t>
            </a:r>
            <a:r>
              <a:rPr sz="2400" u="none" spc="-145" dirty="0"/>
              <a:t>three </a:t>
            </a:r>
            <a:r>
              <a:rPr sz="2400" u="none" spc="-180" dirty="0"/>
              <a:t>categories.</a:t>
            </a:r>
            <a:r>
              <a:rPr sz="2400" u="none" spc="-120" dirty="0"/>
              <a:t> </a:t>
            </a:r>
            <a:r>
              <a:rPr sz="2400" u="none" spc="-145" dirty="0"/>
              <a:t>and</a:t>
            </a:r>
            <a:r>
              <a:rPr sz="2400" u="none" spc="-114" dirty="0"/>
              <a:t> </a:t>
            </a:r>
            <a:r>
              <a:rPr sz="2400" u="none" spc="-305" dirty="0"/>
              <a:t>show</a:t>
            </a:r>
            <a:r>
              <a:rPr sz="2400" u="none" spc="-130" dirty="0"/>
              <a:t> </a:t>
            </a:r>
            <a:r>
              <a:rPr sz="2400" u="none" spc="-245" dirty="0"/>
              <a:t>the</a:t>
            </a:r>
            <a:r>
              <a:rPr sz="2400" u="none" spc="-125" dirty="0"/>
              <a:t> </a:t>
            </a:r>
            <a:r>
              <a:rPr sz="2400" u="none" spc="-190" dirty="0"/>
              <a:t>count</a:t>
            </a:r>
            <a:r>
              <a:rPr sz="2400" u="none" spc="-114" dirty="0"/>
              <a:t> </a:t>
            </a:r>
            <a:r>
              <a:rPr sz="2400" u="none" spc="-245" dirty="0"/>
              <a:t>of</a:t>
            </a:r>
            <a:r>
              <a:rPr sz="2400" u="none" spc="-130" dirty="0"/>
              <a:t> </a:t>
            </a:r>
            <a:r>
              <a:rPr sz="2400" u="none" spc="-254" dirty="0"/>
              <a:t>customers</a:t>
            </a:r>
            <a:r>
              <a:rPr sz="2400" u="none" spc="-140" dirty="0"/>
              <a:t> </a:t>
            </a:r>
            <a:r>
              <a:rPr sz="2400" u="none" spc="-270" dirty="0"/>
              <a:t>in</a:t>
            </a:r>
            <a:r>
              <a:rPr sz="2400" u="none" spc="-130" dirty="0"/>
              <a:t> </a:t>
            </a:r>
            <a:r>
              <a:rPr sz="2400" u="none" spc="-70" dirty="0"/>
              <a:t>each</a:t>
            </a:r>
            <a:r>
              <a:rPr sz="2400" u="none" spc="-114" dirty="0"/>
              <a:t> </a:t>
            </a:r>
            <a:r>
              <a:rPr sz="2400" u="none" spc="-10" dirty="0"/>
              <a:t>group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sp>
          <p:nvSpPr>
            <p:cNvPr id="5" name="object 5"/>
            <p:cNvSpPr/>
            <p:nvPr/>
          </p:nvSpPr>
          <p:spPr>
            <a:xfrm>
              <a:off x="1124711" y="795528"/>
              <a:ext cx="9820910" cy="1167765"/>
            </a:xfrm>
            <a:custGeom>
              <a:avLst/>
              <a:gdLst/>
              <a:ahLst/>
              <a:cxnLst/>
              <a:rect l="l" t="t" r="r" b="b"/>
              <a:pathLst>
                <a:path w="9820910" h="1167764">
                  <a:moveTo>
                    <a:pt x="0" y="194563"/>
                  </a:moveTo>
                  <a:lnTo>
                    <a:pt x="5138" y="149956"/>
                  </a:lnTo>
                  <a:lnTo>
                    <a:pt x="19775" y="109005"/>
                  </a:lnTo>
                  <a:lnTo>
                    <a:pt x="42743" y="72879"/>
                  </a:lnTo>
                  <a:lnTo>
                    <a:pt x="72874" y="42747"/>
                  </a:lnTo>
                  <a:lnTo>
                    <a:pt x="108999" y="19777"/>
                  </a:lnTo>
                  <a:lnTo>
                    <a:pt x="149952" y="5139"/>
                  </a:lnTo>
                  <a:lnTo>
                    <a:pt x="194563" y="0"/>
                  </a:lnTo>
                  <a:lnTo>
                    <a:pt x="9626092" y="0"/>
                  </a:lnTo>
                  <a:lnTo>
                    <a:pt x="9670699" y="5139"/>
                  </a:lnTo>
                  <a:lnTo>
                    <a:pt x="9711650" y="19777"/>
                  </a:lnTo>
                  <a:lnTo>
                    <a:pt x="9747776" y="42747"/>
                  </a:lnTo>
                  <a:lnTo>
                    <a:pt x="9777908" y="72879"/>
                  </a:lnTo>
                  <a:lnTo>
                    <a:pt x="9800878" y="109005"/>
                  </a:lnTo>
                  <a:lnTo>
                    <a:pt x="9815516" y="149956"/>
                  </a:lnTo>
                  <a:lnTo>
                    <a:pt x="9820656" y="194563"/>
                  </a:lnTo>
                  <a:lnTo>
                    <a:pt x="9820656" y="972820"/>
                  </a:lnTo>
                  <a:lnTo>
                    <a:pt x="9815516" y="1017427"/>
                  </a:lnTo>
                  <a:lnTo>
                    <a:pt x="9800878" y="1058378"/>
                  </a:lnTo>
                  <a:lnTo>
                    <a:pt x="9777908" y="1094504"/>
                  </a:lnTo>
                  <a:lnTo>
                    <a:pt x="9747776" y="1124636"/>
                  </a:lnTo>
                  <a:lnTo>
                    <a:pt x="9711650" y="1147606"/>
                  </a:lnTo>
                  <a:lnTo>
                    <a:pt x="9670699" y="1162244"/>
                  </a:lnTo>
                  <a:lnTo>
                    <a:pt x="9626092" y="1167384"/>
                  </a:lnTo>
                  <a:lnTo>
                    <a:pt x="194563" y="1167384"/>
                  </a:lnTo>
                  <a:lnTo>
                    <a:pt x="149952" y="1162244"/>
                  </a:lnTo>
                  <a:lnTo>
                    <a:pt x="108999" y="1147606"/>
                  </a:lnTo>
                  <a:lnTo>
                    <a:pt x="72874" y="1124636"/>
                  </a:lnTo>
                  <a:lnTo>
                    <a:pt x="42743" y="1094504"/>
                  </a:lnTo>
                  <a:lnTo>
                    <a:pt x="19775" y="1058378"/>
                  </a:lnTo>
                  <a:lnTo>
                    <a:pt x="5138" y="1017427"/>
                  </a:lnTo>
                  <a:lnTo>
                    <a:pt x="0" y="972820"/>
                  </a:lnTo>
                  <a:lnTo>
                    <a:pt x="0" y="1945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9983" y="2983991"/>
              <a:ext cx="4443983" cy="1984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576" y="2130551"/>
              <a:ext cx="5114544" cy="40721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37301" y="5309361"/>
            <a:ext cx="56280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Grow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retain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'High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Limit'</a:t>
            </a:r>
            <a:r>
              <a:rPr sz="1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customer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base,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developing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strategies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engage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'Medium'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'Low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Limit'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customers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increased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sales.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347535"/>
              <a:ext cx="11277600" cy="59402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91411" y="566927"/>
              <a:ext cx="9409430" cy="1169035"/>
            </a:xfrm>
            <a:custGeom>
              <a:avLst/>
              <a:gdLst/>
              <a:ahLst/>
              <a:cxnLst/>
              <a:rect l="l" t="t" r="r" b="b"/>
              <a:pathLst>
                <a:path w="9409430" h="1169035">
                  <a:moveTo>
                    <a:pt x="0" y="194818"/>
                  </a:moveTo>
                  <a:lnTo>
                    <a:pt x="5146" y="150156"/>
                  </a:lnTo>
                  <a:lnTo>
                    <a:pt x="19806" y="109153"/>
                  </a:lnTo>
                  <a:lnTo>
                    <a:pt x="42807" y="72980"/>
                  </a:lnTo>
                  <a:lnTo>
                    <a:pt x="72980" y="42807"/>
                  </a:lnTo>
                  <a:lnTo>
                    <a:pt x="109153" y="19806"/>
                  </a:lnTo>
                  <a:lnTo>
                    <a:pt x="150156" y="5146"/>
                  </a:lnTo>
                  <a:lnTo>
                    <a:pt x="194818" y="0"/>
                  </a:lnTo>
                  <a:lnTo>
                    <a:pt x="9214358" y="0"/>
                  </a:lnTo>
                  <a:lnTo>
                    <a:pt x="9259019" y="5146"/>
                  </a:lnTo>
                  <a:lnTo>
                    <a:pt x="9300022" y="19806"/>
                  </a:lnTo>
                  <a:lnTo>
                    <a:pt x="9336195" y="42807"/>
                  </a:lnTo>
                  <a:lnTo>
                    <a:pt x="9366368" y="72980"/>
                  </a:lnTo>
                  <a:lnTo>
                    <a:pt x="9389369" y="109153"/>
                  </a:lnTo>
                  <a:lnTo>
                    <a:pt x="9404029" y="150156"/>
                  </a:lnTo>
                  <a:lnTo>
                    <a:pt x="9409176" y="194818"/>
                  </a:lnTo>
                  <a:lnTo>
                    <a:pt x="9409176" y="974089"/>
                  </a:lnTo>
                  <a:lnTo>
                    <a:pt x="9404029" y="1018751"/>
                  </a:lnTo>
                  <a:lnTo>
                    <a:pt x="9389369" y="1059754"/>
                  </a:lnTo>
                  <a:lnTo>
                    <a:pt x="9366368" y="1095927"/>
                  </a:lnTo>
                  <a:lnTo>
                    <a:pt x="9336195" y="1126100"/>
                  </a:lnTo>
                  <a:lnTo>
                    <a:pt x="9300022" y="1149101"/>
                  </a:lnTo>
                  <a:lnTo>
                    <a:pt x="9259019" y="1163761"/>
                  </a:lnTo>
                  <a:lnTo>
                    <a:pt x="9214358" y="1168908"/>
                  </a:lnTo>
                  <a:lnTo>
                    <a:pt x="194818" y="1168908"/>
                  </a:lnTo>
                  <a:lnTo>
                    <a:pt x="150156" y="1163761"/>
                  </a:lnTo>
                  <a:lnTo>
                    <a:pt x="109153" y="1149101"/>
                  </a:lnTo>
                  <a:lnTo>
                    <a:pt x="72980" y="1126100"/>
                  </a:lnTo>
                  <a:lnTo>
                    <a:pt x="42807" y="1095927"/>
                  </a:lnTo>
                  <a:lnTo>
                    <a:pt x="19806" y="1059754"/>
                  </a:lnTo>
                  <a:lnTo>
                    <a:pt x="5146" y="1018751"/>
                  </a:lnTo>
                  <a:lnTo>
                    <a:pt x="0" y="974089"/>
                  </a:lnTo>
                  <a:lnTo>
                    <a:pt x="0" y="194818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6254" y="799591"/>
            <a:ext cx="8617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7820" marR="5080" indent="-2865755">
              <a:lnSpc>
                <a:spcPct val="100000"/>
              </a:lnSpc>
              <a:spcBef>
                <a:spcPts val="100"/>
              </a:spcBef>
            </a:pPr>
            <a:r>
              <a:rPr sz="2400" u="none" spc="-254" dirty="0"/>
              <a:t>find</a:t>
            </a:r>
            <a:r>
              <a:rPr sz="2400" u="none" spc="-114" dirty="0"/>
              <a:t> </a:t>
            </a:r>
            <a:r>
              <a:rPr sz="2400" u="none" spc="-185" dirty="0"/>
              <a:t>product-</a:t>
            </a:r>
            <a:r>
              <a:rPr sz="2400" u="none" spc="-285" dirty="0"/>
              <a:t>wise</a:t>
            </a:r>
            <a:r>
              <a:rPr sz="2400" u="none" spc="-90" dirty="0"/>
              <a:t> </a:t>
            </a:r>
            <a:r>
              <a:rPr sz="2400" u="none" spc="-290" dirty="0"/>
              <a:t>how</a:t>
            </a:r>
            <a:r>
              <a:rPr sz="2400" u="none" spc="-114" dirty="0"/>
              <a:t> </a:t>
            </a:r>
            <a:r>
              <a:rPr sz="2400" u="none" spc="-195" dirty="0"/>
              <a:t>much</a:t>
            </a:r>
            <a:r>
              <a:rPr sz="2400" u="none" spc="-114" dirty="0"/>
              <a:t> </a:t>
            </a:r>
            <a:r>
              <a:rPr sz="2400" u="none" spc="-215" dirty="0"/>
              <a:t>stock</a:t>
            </a:r>
            <a:r>
              <a:rPr sz="2400" u="none" spc="-110" dirty="0"/>
              <a:t> </a:t>
            </a:r>
            <a:r>
              <a:rPr sz="2400" u="none" spc="-204" dirty="0"/>
              <a:t>remained</a:t>
            </a:r>
            <a:r>
              <a:rPr sz="2400" u="none" spc="-114" dirty="0"/>
              <a:t> </a:t>
            </a:r>
            <a:r>
              <a:rPr sz="2400" u="none" spc="-270" dirty="0"/>
              <a:t>in</a:t>
            </a:r>
            <a:r>
              <a:rPr sz="2400" u="none" spc="-114" dirty="0"/>
              <a:t> </a:t>
            </a:r>
            <a:r>
              <a:rPr sz="2400" u="none" spc="-245" dirty="0"/>
              <a:t>the</a:t>
            </a:r>
            <a:r>
              <a:rPr sz="2400" u="none" spc="-114" dirty="0"/>
              <a:t> </a:t>
            </a:r>
            <a:r>
              <a:rPr sz="2400" u="none" spc="-100" dirty="0"/>
              <a:t>classic </a:t>
            </a:r>
            <a:r>
              <a:rPr sz="2400" u="none" spc="-215" dirty="0"/>
              <a:t>model's</a:t>
            </a:r>
            <a:r>
              <a:rPr sz="2400" u="none" spc="-150" dirty="0"/>
              <a:t> </a:t>
            </a:r>
            <a:r>
              <a:rPr sz="2400" u="none" spc="-125" dirty="0"/>
              <a:t>warehouse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59" y="2132076"/>
              <a:ext cx="7028688" cy="25024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37301" y="5309361"/>
            <a:ext cx="5339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245" dirty="0">
                <a:solidFill>
                  <a:srgbClr val="FFFFFF"/>
                </a:solidFill>
                <a:latin typeface="Verdana"/>
                <a:cs typeface="Verdana"/>
              </a:rPr>
              <a:t>Fix</a:t>
            </a:r>
            <a:r>
              <a:rPr sz="18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low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stock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levels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prevent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shortages.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sure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enough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items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keep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 customers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happy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satisfied.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7095" y="1952244"/>
            <a:ext cx="3685032" cy="28895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448106"/>
              <a:ext cx="11329416" cy="5940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09344" y="484631"/>
              <a:ext cx="8879205" cy="684530"/>
            </a:xfrm>
            <a:custGeom>
              <a:avLst/>
              <a:gdLst/>
              <a:ahLst/>
              <a:cxnLst/>
              <a:rect l="l" t="t" r="r" b="b"/>
              <a:pathLst>
                <a:path w="8879205" h="684530">
                  <a:moveTo>
                    <a:pt x="0" y="114045"/>
                  </a:moveTo>
                  <a:lnTo>
                    <a:pt x="8961" y="69651"/>
                  </a:lnTo>
                  <a:lnTo>
                    <a:pt x="33400" y="33400"/>
                  </a:lnTo>
                  <a:lnTo>
                    <a:pt x="69651" y="8961"/>
                  </a:lnTo>
                  <a:lnTo>
                    <a:pt x="114045" y="0"/>
                  </a:lnTo>
                  <a:lnTo>
                    <a:pt x="8764778" y="0"/>
                  </a:lnTo>
                  <a:lnTo>
                    <a:pt x="8809172" y="8961"/>
                  </a:lnTo>
                  <a:lnTo>
                    <a:pt x="8845423" y="33400"/>
                  </a:lnTo>
                  <a:lnTo>
                    <a:pt x="8869862" y="69651"/>
                  </a:lnTo>
                  <a:lnTo>
                    <a:pt x="8878824" y="114045"/>
                  </a:lnTo>
                  <a:lnTo>
                    <a:pt x="8878824" y="570229"/>
                  </a:lnTo>
                  <a:lnTo>
                    <a:pt x="8869862" y="614624"/>
                  </a:lnTo>
                  <a:lnTo>
                    <a:pt x="8845423" y="650875"/>
                  </a:lnTo>
                  <a:lnTo>
                    <a:pt x="8809172" y="675314"/>
                  </a:lnTo>
                  <a:lnTo>
                    <a:pt x="8764778" y="684276"/>
                  </a:lnTo>
                  <a:lnTo>
                    <a:pt x="114045" y="684276"/>
                  </a:lnTo>
                  <a:lnTo>
                    <a:pt x="69651" y="675314"/>
                  </a:lnTo>
                  <a:lnTo>
                    <a:pt x="33400" y="650875"/>
                  </a:lnTo>
                  <a:lnTo>
                    <a:pt x="8961" y="614624"/>
                  </a:lnTo>
                  <a:lnTo>
                    <a:pt x="0" y="570229"/>
                  </a:lnTo>
                  <a:lnTo>
                    <a:pt x="0" y="114045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773" rIns="0" bIns="0" rtlCol="0">
            <a:spAutoFit/>
          </a:bodyPr>
          <a:lstStyle/>
          <a:p>
            <a:pPr marL="2910840">
              <a:lnSpc>
                <a:spcPct val="100000"/>
              </a:lnSpc>
              <a:spcBef>
                <a:spcPts val="100"/>
              </a:spcBef>
            </a:pPr>
            <a:r>
              <a:rPr sz="2400" u="none" spc="-254" dirty="0"/>
              <a:t>find</a:t>
            </a:r>
            <a:r>
              <a:rPr sz="2400" u="none" spc="-130" dirty="0"/>
              <a:t> </a:t>
            </a:r>
            <a:r>
              <a:rPr sz="2400" u="none" spc="-245" dirty="0"/>
              <a:t>the</a:t>
            </a:r>
            <a:r>
              <a:rPr sz="2400" u="none" spc="-120" dirty="0"/>
              <a:t> </a:t>
            </a:r>
            <a:r>
              <a:rPr sz="2400" u="none" spc="-275" dirty="0"/>
              <a:t>profit</a:t>
            </a:r>
            <a:r>
              <a:rPr sz="2400" u="none" spc="-120" dirty="0"/>
              <a:t> </a:t>
            </a:r>
            <a:r>
              <a:rPr sz="2400" u="none" spc="-235" dirty="0"/>
              <a:t>margin</a:t>
            </a:r>
            <a:r>
              <a:rPr sz="2400" u="none" spc="-145" dirty="0"/>
              <a:t> </a:t>
            </a:r>
            <a:r>
              <a:rPr sz="2400" u="none" spc="-300" dirty="0"/>
              <a:t>for</a:t>
            </a:r>
            <a:r>
              <a:rPr sz="2400" u="none" spc="-120" dirty="0"/>
              <a:t> </a:t>
            </a:r>
            <a:r>
              <a:rPr sz="2400" u="none" spc="-75" dirty="0"/>
              <a:t>each</a:t>
            </a:r>
            <a:r>
              <a:rPr sz="2400" u="none" spc="-130" dirty="0"/>
              <a:t> </a:t>
            </a:r>
            <a:r>
              <a:rPr sz="2400" u="none" spc="-225" dirty="0"/>
              <a:t>Product</a:t>
            </a:r>
            <a:r>
              <a:rPr sz="2400" u="none" spc="-114" dirty="0"/>
              <a:t> </a:t>
            </a:r>
            <a:r>
              <a:rPr sz="2400" u="none" spc="-295" dirty="0"/>
              <a:t>Line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8004" y="1229867"/>
              <a:ext cx="7555992" cy="2473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71" y="3752087"/>
              <a:ext cx="10488168" cy="1395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37301" y="5309361"/>
            <a:ext cx="55841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D1D4DB"/>
                </a:solidFill>
                <a:latin typeface="Verdana"/>
                <a:cs typeface="Verdana"/>
              </a:rPr>
              <a:t>Concentrate</a:t>
            </a:r>
            <a:r>
              <a:rPr sz="1800" spc="-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D1D4DB"/>
                </a:solidFill>
                <a:latin typeface="Verdana"/>
                <a:cs typeface="Verdana"/>
              </a:rPr>
              <a:t>on</a:t>
            </a:r>
            <a:r>
              <a:rPr sz="1800" spc="-5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D1D4DB"/>
                </a:solidFill>
                <a:latin typeface="Verdana"/>
                <a:cs typeface="Verdana"/>
              </a:rPr>
              <a:t>selling </a:t>
            </a:r>
            <a:r>
              <a:rPr sz="1800" spc="-40" dirty="0">
                <a:solidFill>
                  <a:srgbClr val="D1D4DB"/>
                </a:solidFill>
                <a:latin typeface="Verdana"/>
                <a:cs typeface="Verdana"/>
              </a:rPr>
              <a:t>more</a:t>
            </a:r>
            <a:r>
              <a:rPr sz="1800" spc="-7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D1D4DB"/>
                </a:solidFill>
                <a:latin typeface="Verdana"/>
                <a:cs typeface="Verdana"/>
              </a:rPr>
              <a:t>'Motorcycles'</a:t>
            </a:r>
            <a:r>
              <a:rPr sz="1800" spc="-9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D1D4DB"/>
                </a:solidFill>
                <a:latin typeface="Verdana"/>
                <a:cs typeface="Verdana"/>
              </a:rPr>
              <a:t>and </a:t>
            </a:r>
            <a:r>
              <a:rPr sz="1800" spc="-10" dirty="0">
                <a:solidFill>
                  <a:srgbClr val="D1D4DB"/>
                </a:solidFill>
                <a:latin typeface="Verdana"/>
                <a:cs typeface="Verdana"/>
              </a:rPr>
              <a:t>'Vintage</a:t>
            </a:r>
            <a:r>
              <a:rPr sz="1800" spc="-10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D1D4DB"/>
                </a:solidFill>
                <a:latin typeface="Verdana"/>
                <a:cs typeface="Verdana"/>
              </a:rPr>
              <a:t>Cars'</a:t>
            </a:r>
            <a:r>
              <a:rPr sz="1800" spc="-114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D1D4DB"/>
                </a:solidFill>
                <a:latin typeface="Verdana"/>
                <a:cs typeface="Verdana"/>
              </a:rPr>
              <a:t>as</a:t>
            </a:r>
            <a:r>
              <a:rPr sz="1800" spc="-11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D1D4DB"/>
                </a:solidFill>
                <a:latin typeface="Verdana"/>
                <a:cs typeface="Verdana"/>
              </a:rPr>
              <a:t>they</a:t>
            </a:r>
            <a:r>
              <a:rPr sz="1800" spc="-8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D1D4DB"/>
                </a:solidFill>
                <a:latin typeface="Verdana"/>
                <a:cs typeface="Verdana"/>
              </a:rPr>
              <a:t>have</a:t>
            </a:r>
            <a:r>
              <a:rPr sz="1800" spc="-12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D1D4DB"/>
                </a:solidFill>
                <a:latin typeface="Verdana"/>
                <a:cs typeface="Verdana"/>
              </a:rPr>
              <a:t>high</a:t>
            </a:r>
            <a:r>
              <a:rPr sz="1800" spc="-12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D1D4DB"/>
                </a:solidFill>
                <a:latin typeface="Verdana"/>
                <a:cs typeface="Verdana"/>
              </a:rPr>
              <a:t>profits</a:t>
            </a:r>
            <a:r>
              <a:rPr sz="1800" spc="-12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D1D4DB"/>
                </a:solidFill>
                <a:latin typeface="Verdana"/>
                <a:cs typeface="Verdana"/>
              </a:rPr>
              <a:t>and</a:t>
            </a:r>
            <a:r>
              <a:rPr sz="1800" spc="-9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1D4DB"/>
                </a:solidFill>
                <a:latin typeface="Verdana"/>
                <a:cs typeface="Verdana"/>
              </a:rPr>
              <a:t>plenty </a:t>
            </a:r>
            <a:r>
              <a:rPr sz="1800" spc="-85" dirty="0">
                <a:solidFill>
                  <a:srgbClr val="D1D4DB"/>
                </a:solidFill>
                <a:latin typeface="Verdana"/>
                <a:cs typeface="Verdana"/>
              </a:rPr>
              <a:t>in</a:t>
            </a:r>
            <a:r>
              <a:rPr sz="1800" spc="-12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D1D4DB"/>
                </a:solidFill>
                <a:latin typeface="Verdana"/>
                <a:cs typeface="Verdana"/>
              </a:rPr>
              <a:t>stock.</a:t>
            </a:r>
            <a:r>
              <a:rPr sz="1800" spc="-9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D1D4DB"/>
                </a:solidFill>
                <a:latin typeface="Verdana"/>
                <a:cs typeface="Verdana"/>
              </a:rPr>
              <a:t>Work</a:t>
            </a:r>
            <a:r>
              <a:rPr sz="1800" spc="-7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D1D4DB"/>
                </a:solidFill>
                <a:latin typeface="Verdana"/>
                <a:cs typeface="Verdana"/>
              </a:rPr>
              <a:t>on</a:t>
            </a:r>
            <a:r>
              <a:rPr sz="1800" spc="-12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D1D4DB"/>
                </a:solidFill>
                <a:latin typeface="Verdana"/>
                <a:cs typeface="Verdana"/>
              </a:rPr>
              <a:t>boosting</a:t>
            </a:r>
            <a:r>
              <a:rPr sz="1800" spc="-10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150" dirty="0">
                <a:solidFill>
                  <a:srgbClr val="D1D4DB"/>
                </a:solidFill>
                <a:latin typeface="Verdana"/>
                <a:cs typeface="Verdana"/>
              </a:rPr>
              <a:t>'Trains'</a:t>
            </a:r>
            <a:r>
              <a:rPr sz="1800" spc="-12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D1D4DB"/>
                </a:solidFill>
                <a:latin typeface="Verdana"/>
                <a:cs typeface="Verdana"/>
              </a:rPr>
              <a:t>sales</a:t>
            </a:r>
            <a:r>
              <a:rPr sz="1800" spc="-105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D1D4DB"/>
                </a:solidFill>
                <a:latin typeface="Verdana"/>
                <a:cs typeface="Verdana"/>
              </a:rPr>
              <a:t>by </a:t>
            </a:r>
            <a:r>
              <a:rPr sz="1800" spc="-40" dirty="0">
                <a:solidFill>
                  <a:srgbClr val="D1D4DB"/>
                </a:solidFill>
                <a:latin typeface="Verdana"/>
                <a:cs typeface="Verdana"/>
              </a:rPr>
              <a:t>increasing</a:t>
            </a:r>
            <a:r>
              <a:rPr sz="1800" spc="-12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D1D4DB"/>
                </a:solidFill>
                <a:latin typeface="Verdana"/>
                <a:cs typeface="Verdana"/>
              </a:rPr>
              <a:t>profits</a:t>
            </a:r>
            <a:r>
              <a:rPr sz="1800" spc="-11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D1D4DB"/>
                </a:solidFill>
                <a:latin typeface="Verdana"/>
                <a:cs typeface="Verdana"/>
              </a:rPr>
              <a:t>and</a:t>
            </a:r>
            <a:r>
              <a:rPr sz="1800" spc="-80" dirty="0">
                <a:solidFill>
                  <a:srgbClr val="D1D4DB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D1D4DB"/>
                </a:solidFill>
                <a:latin typeface="Verdana"/>
                <a:cs typeface="Verdana"/>
              </a:rPr>
              <a:t>stock.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47472"/>
              <a:ext cx="11277600" cy="5943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0180" y="566927"/>
              <a:ext cx="9566275" cy="939165"/>
            </a:xfrm>
            <a:custGeom>
              <a:avLst/>
              <a:gdLst/>
              <a:ahLst/>
              <a:cxnLst/>
              <a:rect l="l" t="t" r="r" b="b"/>
              <a:pathLst>
                <a:path w="9566275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9409684" y="0"/>
                  </a:lnTo>
                  <a:lnTo>
                    <a:pt x="9459118" y="7981"/>
                  </a:lnTo>
                  <a:lnTo>
                    <a:pt x="9502066" y="30203"/>
                  </a:lnTo>
                  <a:lnTo>
                    <a:pt x="9535944" y="64081"/>
                  </a:lnTo>
                  <a:lnTo>
                    <a:pt x="9558166" y="107029"/>
                  </a:lnTo>
                  <a:lnTo>
                    <a:pt x="9566148" y="156463"/>
                  </a:lnTo>
                  <a:lnTo>
                    <a:pt x="9566148" y="782320"/>
                  </a:lnTo>
                  <a:lnTo>
                    <a:pt x="9558166" y="831754"/>
                  </a:lnTo>
                  <a:lnTo>
                    <a:pt x="9535944" y="874702"/>
                  </a:lnTo>
                  <a:lnTo>
                    <a:pt x="9502066" y="908580"/>
                  </a:lnTo>
                  <a:lnTo>
                    <a:pt x="9459118" y="930802"/>
                  </a:lnTo>
                  <a:lnTo>
                    <a:pt x="9409684" y="938784"/>
                  </a:lnTo>
                  <a:lnTo>
                    <a:pt x="156463" y="938784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979" rIns="0" bIns="0" rtlCol="0">
            <a:spAutoFit/>
          </a:bodyPr>
          <a:lstStyle/>
          <a:p>
            <a:pPr marL="1378585">
              <a:lnSpc>
                <a:spcPct val="100000"/>
              </a:lnSpc>
              <a:spcBef>
                <a:spcPts val="100"/>
              </a:spcBef>
            </a:pPr>
            <a:r>
              <a:rPr sz="2400" u="none" spc="-245" dirty="0"/>
              <a:t>Provide</a:t>
            </a:r>
            <a:r>
              <a:rPr sz="2400" u="none" spc="-110" dirty="0"/>
              <a:t> </a:t>
            </a:r>
            <a:r>
              <a:rPr sz="2400" u="none" spc="-245" dirty="0"/>
              <a:t>the</a:t>
            </a:r>
            <a:r>
              <a:rPr sz="2400" u="none" spc="-114" dirty="0"/>
              <a:t> </a:t>
            </a:r>
            <a:r>
              <a:rPr sz="2400" u="none" spc="-150" dirty="0"/>
              <a:t>percentage</a:t>
            </a:r>
            <a:r>
              <a:rPr sz="2400" u="none" spc="-110" dirty="0"/>
              <a:t> </a:t>
            </a:r>
            <a:r>
              <a:rPr sz="2400" u="none" spc="-235" dirty="0"/>
              <a:t>of</a:t>
            </a:r>
            <a:r>
              <a:rPr sz="2400" u="none" spc="-114" dirty="0"/>
              <a:t> </a:t>
            </a:r>
            <a:r>
              <a:rPr sz="2400" u="none" spc="-254" dirty="0"/>
              <a:t>orders</a:t>
            </a:r>
            <a:r>
              <a:rPr sz="2400" u="none" spc="-125" dirty="0"/>
              <a:t> </a:t>
            </a:r>
            <a:r>
              <a:rPr sz="2400" u="none" spc="-165" dirty="0"/>
              <a:t>categorized</a:t>
            </a:r>
            <a:r>
              <a:rPr sz="2400" u="none" spc="-110" dirty="0"/>
              <a:t> </a:t>
            </a:r>
            <a:r>
              <a:rPr sz="2400" u="none" spc="-140" dirty="0"/>
              <a:t>by</a:t>
            </a:r>
            <a:r>
              <a:rPr sz="2400" u="none" spc="-110" dirty="0"/>
              <a:t> </a:t>
            </a:r>
            <a:r>
              <a:rPr sz="2400" u="none" spc="-290" dirty="0"/>
              <a:t>their</a:t>
            </a:r>
            <a:r>
              <a:rPr sz="2400" u="none" spc="-120" dirty="0"/>
              <a:t> </a:t>
            </a:r>
            <a:r>
              <a:rPr sz="2400" u="none" spc="-145" dirty="0"/>
              <a:t>delivery</a:t>
            </a:r>
            <a:endParaRPr sz="2400"/>
          </a:p>
          <a:p>
            <a:pPr marL="1378585">
              <a:lnSpc>
                <a:spcPct val="100000"/>
              </a:lnSpc>
              <a:spcBef>
                <a:spcPts val="5"/>
              </a:spcBef>
            </a:pPr>
            <a:r>
              <a:rPr sz="2400" u="none" spc="-300" dirty="0"/>
              <a:t>status.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71" y="1656587"/>
              <a:ext cx="6495287" cy="3316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9352" y="1668780"/>
              <a:ext cx="3617976" cy="32933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37301" y="5309361"/>
            <a:ext cx="55676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Maintain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shipping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800" spc="55" dirty="0">
                <a:solidFill>
                  <a:srgbClr val="FFFFFF"/>
                </a:solidFill>
                <a:latin typeface="Verdana"/>
                <a:cs typeface="Verdana"/>
              </a:rPr>
              <a:t>cancelled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pending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orders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Verdana"/>
                <a:cs typeface="Verdana"/>
              </a:rPr>
              <a:t>enhance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satisfaction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116" y="347510"/>
              <a:ext cx="8904732" cy="59435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78636" y="566927"/>
              <a:ext cx="9728200" cy="939165"/>
            </a:xfrm>
            <a:custGeom>
              <a:avLst/>
              <a:gdLst/>
              <a:ahLst/>
              <a:cxnLst/>
              <a:rect l="l" t="t" r="r" b="b"/>
              <a:pathLst>
                <a:path w="9728200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9571228" y="0"/>
                  </a:lnTo>
                  <a:lnTo>
                    <a:pt x="9620662" y="7981"/>
                  </a:lnTo>
                  <a:lnTo>
                    <a:pt x="9663610" y="30203"/>
                  </a:lnTo>
                  <a:lnTo>
                    <a:pt x="9697488" y="64081"/>
                  </a:lnTo>
                  <a:lnTo>
                    <a:pt x="9719710" y="107029"/>
                  </a:lnTo>
                  <a:lnTo>
                    <a:pt x="9727692" y="156463"/>
                  </a:lnTo>
                  <a:lnTo>
                    <a:pt x="9727692" y="782320"/>
                  </a:lnTo>
                  <a:lnTo>
                    <a:pt x="9719710" y="831754"/>
                  </a:lnTo>
                  <a:lnTo>
                    <a:pt x="9697488" y="874702"/>
                  </a:lnTo>
                  <a:lnTo>
                    <a:pt x="9663610" y="908580"/>
                  </a:lnTo>
                  <a:lnTo>
                    <a:pt x="9620662" y="930802"/>
                  </a:lnTo>
                  <a:lnTo>
                    <a:pt x="9571228" y="938784"/>
                  </a:lnTo>
                  <a:lnTo>
                    <a:pt x="156463" y="938784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628775" marR="5080">
              <a:lnSpc>
                <a:spcPct val="100000"/>
              </a:lnSpc>
              <a:spcBef>
                <a:spcPts val="100"/>
              </a:spcBef>
            </a:pPr>
            <a:r>
              <a:rPr sz="2400" u="none" spc="-130" dirty="0"/>
              <a:t>Give</a:t>
            </a:r>
            <a:r>
              <a:rPr sz="2400" u="none" spc="-125" dirty="0"/>
              <a:t> </a:t>
            </a:r>
            <a:r>
              <a:rPr sz="2400" u="none" spc="-100" dirty="0"/>
              <a:t>Me</a:t>
            </a:r>
            <a:r>
              <a:rPr sz="2400" u="none" spc="-114" dirty="0"/>
              <a:t> </a:t>
            </a:r>
            <a:r>
              <a:rPr sz="2400" u="none" spc="-335" dirty="0"/>
              <a:t>The</a:t>
            </a:r>
            <a:r>
              <a:rPr sz="2400" u="none" spc="-114" dirty="0"/>
              <a:t> </a:t>
            </a:r>
            <a:r>
              <a:rPr sz="2400" u="none" spc="-300" dirty="0"/>
              <a:t>Store</a:t>
            </a:r>
            <a:r>
              <a:rPr sz="2400" u="none" spc="-120" dirty="0"/>
              <a:t> </a:t>
            </a:r>
            <a:r>
              <a:rPr sz="2400" u="none" spc="-210" dirty="0"/>
              <a:t>Procedure</a:t>
            </a:r>
            <a:r>
              <a:rPr sz="2400" u="none" spc="-114" dirty="0"/>
              <a:t> </a:t>
            </a:r>
            <a:r>
              <a:rPr sz="2400" u="none" spc="-335" dirty="0"/>
              <a:t>That</a:t>
            </a:r>
            <a:r>
              <a:rPr sz="2400" u="none" spc="-114" dirty="0"/>
              <a:t> </a:t>
            </a:r>
            <a:r>
              <a:rPr sz="2400" u="none" spc="-270" dirty="0"/>
              <a:t>Takes</a:t>
            </a:r>
            <a:r>
              <a:rPr sz="2400" u="none" spc="-120" dirty="0"/>
              <a:t> </a:t>
            </a:r>
            <a:r>
              <a:rPr sz="2400" u="none" spc="-335" dirty="0"/>
              <a:t>The</a:t>
            </a:r>
            <a:r>
              <a:rPr sz="2400" u="none" spc="-114" dirty="0"/>
              <a:t> </a:t>
            </a:r>
            <a:r>
              <a:rPr sz="2400" u="none" spc="-235" dirty="0"/>
              <a:t>Product</a:t>
            </a:r>
            <a:r>
              <a:rPr sz="2400" u="none" spc="-175" dirty="0"/>
              <a:t> </a:t>
            </a:r>
            <a:r>
              <a:rPr sz="2400" u="none" spc="-155" dirty="0"/>
              <a:t>-</a:t>
            </a:r>
            <a:r>
              <a:rPr sz="2400" u="none" spc="-130" dirty="0"/>
              <a:t> </a:t>
            </a:r>
            <a:r>
              <a:rPr sz="2400" u="none" spc="-20" dirty="0"/>
              <a:t>Code </a:t>
            </a:r>
            <a:r>
              <a:rPr sz="2400" u="none" spc="-240" dirty="0"/>
              <a:t>As</a:t>
            </a:r>
            <a:r>
              <a:rPr sz="2400" u="none" spc="-130" dirty="0"/>
              <a:t> </a:t>
            </a:r>
            <a:r>
              <a:rPr sz="2400" u="none" spc="-330" dirty="0"/>
              <a:t>Input</a:t>
            </a:r>
            <a:r>
              <a:rPr sz="2400" u="none" spc="-125" dirty="0"/>
              <a:t> </a:t>
            </a:r>
            <a:r>
              <a:rPr sz="2400" u="none" spc="-165" dirty="0"/>
              <a:t>And</a:t>
            </a:r>
            <a:r>
              <a:rPr sz="2400" u="none" spc="-120" dirty="0"/>
              <a:t> </a:t>
            </a:r>
            <a:r>
              <a:rPr sz="2400" u="none" spc="-185" dirty="0"/>
              <a:t>Gives</a:t>
            </a:r>
            <a:r>
              <a:rPr sz="2400" u="none" spc="-125" dirty="0"/>
              <a:t> </a:t>
            </a:r>
            <a:r>
              <a:rPr sz="2400" u="none" spc="-330" dirty="0"/>
              <a:t>The</a:t>
            </a:r>
            <a:r>
              <a:rPr sz="2400" u="none" spc="-125" dirty="0"/>
              <a:t> </a:t>
            </a:r>
            <a:r>
              <a:rPr sz="2400" u="none" spc="-290" dirty="0"/>
              <a:t>Total</a:t>
            </a:r>
            <a:r>
              <a:rPr sz="2400" u="none" spc="-114" dirty="0"/>
              <a:t> </a:t>
            </a:r>
            <a:r>
              <a:rPr sz="2400" u="none" spc="-245" dirty="0"/>
              <a:t>Orders</a:t>
            </a:r>
            <a:r>
              <a:rPr sz="2400" u="none" spc="-140" dirty="0"/>
              <a:t> </a:t>
            </a:r>
            <a:r>
              <a:rPr sz="2400" u="none" spc="-165" dirty="0"/>
              <a:t>And</a:t>
            </a:r>
            <a:r>
              <a:rPr sz="2400" u="none" spc="-130" dirty="0"/>
              <a:t> </a:t>
            </a:r>
            <a:r>
              <a:rPr sz="2400" u="none" spc="-290" dirty="0"/>
              <a:t>Total</a:t>
            </a:r>
            <a:r>
              <a:rPr sz="2400" u="none" spc="-120" dirty="0"/>
              <a:t> </a:t>
            </a:r>
            <a:r>
              <a:rPr sz="2400" u="none" spc="-30" dirty="0"/>
              <a:t>Amount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635" y="1650492"/>
              <a:ext cx="6731508" cy="241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116" y="4130039"/>
              <a:ext cx="6653784" cy="9723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37301" y="5309361"/>
            <a:ext cx="58134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Implement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lookup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feature,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allowing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Axon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retrieve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detailed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entering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Verdana"/>
                <a:cs typeface="Verdana"/>
              </a:rPr>
              <a:t>code.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50"/>
              <a:ext cx="11277600" cy="59399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10867" y="566927"/>
              <a:ext cx="8932545" cy="939165"/>
            </a:xfrm>
            <a:custGeom>
              <a:avLst/>
              <a:gdLst/>
              <a:ahLst/>
              <a:cxnLst/>
              <a:rect l="l" t="t" r="r" b="b"/>
              <a:pathLst>
                <a:path w="8932545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8775700" y="0"/>
                  </a:lnTo>
                  <a:lnTo>
                    <a:pt x="8825134" y="7981"/>
                  </a:lnTo>
                  <a:lnTo>
                    <a:pt x="8868082" y="30203"/>
                  </a:lnTo>
                  <a:lnTo>
                    <a:pt x="8901960" y="64081"/>
                  </a:lnTo>
                  <a:lnTo>
                    <a:pt x="8924182" y="107029"/>
                  </a:lnTo>
                  <a:lnTo>
                    <a:pt x="8932164" y="156463"/>
                  </a:lnTo>
                  <a:lnTo>
                    <a:pt x="8932164" y="782320"/>
                  </a:lnTo>
                  <a:lnTo>
                    <a:pt x="8924182" y="831754"/>
                  </a:lnTo>
                  <a:lnTo>
                    <a:pt x="8901960" y="874702"/>
                  </a:lnTo>
                  <a:lnTo>
                    <a:pt x="8868082" y="908580"/>
                  </a:lnTo>
                  <a:lnTo>
                    <a:pt x="8825134" y="930802"/>
                  </a:lnTo>
                  <a:lnTo>
                    <a:pt x="8775700" y="938784"/>
                  </a:lnTo>
                  <a:lnTo>
                    <a:pt x="156463" y="938784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76094" y="823086"/>
            <a:ext cx="7446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265" dirty="0"/>
              <a:t>Find</a:t>
            </a:r>
            <a:r>
              <a:rPr sz="2400" u="none" spc="-135" dirty="0"/>
              <a:t> </a:t>
            </a:r>
            <a:r>
              <a:rPr sz="2400" u="none" spc="-240" dirty="0"/>
              <a:t>Number</a:t>
            </a:r>
            <a:r>
              <a:rPr sz="2400" u="none" spc="-130" dirty="0"/>
              <a:t> </a:t>
            </a:r>
            <a:r>
              <a:rPr sz="2400" u="none" spc="-190" dirty="0"/>
              <a:t>Of</a:t>
            </a:r>
            <a:r>
              <a:rPr sz="2400" u="none" spc="-130" dirty="0"/>
              <a:t> </a:t>
            </a:r>
            <a:r>
              <a:rPr sz="2400" u="none" spc="-254" dirty="0"/>
              <a:t>Products</a:t>
            </a:r>
            <a:r>
              <a:rPr sz="2400" u="none" spc="-120" dirty="0"/>
              <a:t> </a:t>
            </a:r>
            <a:r>
              <a:rPr sz="2400" u="none" spc="-180" dirty="0"/>
              <a:t>Ordered</a:t>
            </a:r>
            <a:r>
              <a:rPr sz="2400" u="none" spc="-145" dirty="0"/>
              <a:t> </a:t>
            </a:r>
            <a:r>
              <a:rPr sz="2400" u="none" spc="-310" dirty="0"/>
              <a:t>By</a:t>
            </a:r>
            <a:r>
              <a:rPr sz="2400" u="none" spc="-130" dirty="0"/>
              <a:t> </a:t>
            </a:r>
            <a:r>
              <a:rPr sz="2400" u="none" spc="-155" dirty="0"/>
              <a:t>Each</a:t>
            </a:r>
            <a:r>
              <a:rPr sz="2400" u="none" spc="-120" dirty="0"/>
              <a:t> </a:t>
            </a:r>
            <a:r>
              <a:rPr sz="2400" u="none" spc="-145" dirty="0"/>
              <a:t>Vendor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1728216" y="1914144"/>
            <a:ext cx="9988550" cy="4846955"/>
            <a:chOff x="1728216" y="1914144"/>
            <a:chExt cx="9988550" cy="48469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1723" y="1914144"/>
              <a:ext cx="2235707" cy="31120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216" y="2093976"/>
              <a:ext cx="7228332" cy="26700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2139" y="5201411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37301" y="5309361"/>
            <a:ext cx="5856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D1D4DB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collaborations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top-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performing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vendors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'Classic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Metal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Creations,'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'Motor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City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Art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Classics'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'Carousel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DieCast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Legends'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boost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sales.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4000" y="12696"/>
            <a:ext cx="6887999" cy="6845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8042" y="2675381"/>
            <a:ext cx="374586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</a:tabLst>
            </a:pPr>
            <a:r>
              <a:rPr sz="2800" b="1" i="1" spc="-330" dirty="0">
                <a:latin typeface="Verdana"/>
                <a:cs typeface="Verdana"/>
              </a:rPr>
              <a:t>Introduction</a:t>
            </a:r>
            <a:endParaRPr sz="28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2800" b="1" i="1" spc="-285" dirty="0">
                <a:latin typeface="Verdana"/>
                <a:cs typeface="Verdana"/>
              </a:rPr>
              <a:t>Problem</a:t>
            </a:r>
            <a:r>
              <a:rPr sz="2800" b="1" i="1" spc="-130" dirty="0">
                <a:latin typeface="Verdana"/>
                <a:cs typeface="Verdana"/>
              </a:rPr>
              <a:t> </a:t>
            </a:r>
            <a:r>
              <a:rPr sz="2800" b="1" i="1" spc="-320" dirty="0">
                <a:latin typeface="Verdana"/>
                <a:cs typeface="Verdana"/>
              </a:rPr>
              <a:t>Statement</a:t>
            </a:r>
            <a:endParaRPr sz="28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2800" b="1" i="1" spc="-275" dirty="0">
                <a:latin typeface="Verdana"/>
                <a:cs typeface="Verdana"/>
              </a:rPr>
              <a:t>Dataset</a:t>
            </a:r>
            <a:endParaRPr sz="2800">
              <a:latin typeface="Verdana"/>
              <a:cs typeface="Verdana"/>
            </a:endParaRPr>
          </a:p>
          <a:p>
            <a:pPr marL="469265" marR="192405" indent="-457200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2800" b="1" i="1" spc="-375" dirty="0">
                <a:latin typeface="Verdana"/>
                <a:cs typeface="Verdana"/>
              </a:rPr>
              <a:t>Entity</a:t>
            </a:r>
            <a:r>
              <a:rPr sz="2800" b="1" i="1" spc="-170" dirty="0">
                <a:latin typeface="Verdana"/>
                <a:cs typeface="Verdana"/>
              </a:rPr>
              <a:t> </a:t>
            </a:r>
            <a:r>
              <a:rPr sz="2800" b="1" i="1" spc="-295" dirty="0">
                <a:latin typeface="Verdana"/>
                <a:cs typeface="Verdana"/>
              </a:rPr>
              <a:t>Relationship </a:t>
            </a:r>
            <a:r>
              <a:rPr sz="2800" b="1" i="1" spc="-110" dirty="0">
                <a:latin typeface="Verdana"/>
                <a:cs typeface="Verdana"/>
              </a:rPr>
              <a:t>Diagram</a:t>
            </a:r>
            <a:endParaRPr sz="28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2800" b="1" i="1" spc="-385" dirty="0">
                <a:latin typeface="Verdana"/>
                <a:cs typeface="Verdana"/>
              </a:rPr>
              <a:t>Insight’s</a:t>
            </a:r>
            <a:endParaRPr sz="280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</a:tabLst>
            </a:pPr>
            <a:r>
              <a:rPr sz="2800" b="1" i="1" spc="-160" dirty="0">
                <a:latin typeface="Verdana"/>
                <a:cs typeface="Verdana"/>
              </a:rPr>
              <a:t>Recommendation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5772" y="1870075"/>
            <a:ext cx="3958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335" dirty="0">
                <a:solidFill>
                  <a:srgbClr val="C55A11"/>
                </a:solidFill>
              </a:rPr>
              <a:t>Table</a:t>
            </a:r>
            <a:r>
              <a:rPr sz="3600" u="none" spc="-220" dirty="0">
                <a:solidFill>
                  <a:srgbClr val="C55A11"/>
                </a:solidFill>
              </a:rPr>
              <a:t> </a:t>
            </a:r>
            <a:r>
              <a:rPr sz="3600" u="none" spc="-300" dirty="0">
                <a:solidFill>
                  <a:srgbClr val="C55A11"/>
                </a:solidFill>
              </a:rPr>
              <a:t>Of</a:t>
            </a:r>
            <a:r>
              <a:rPr sz="3600" u="none" spc="-210" dirty="0">
                <a:solidFill>
                  <a:srgbClr val="C55A11"/>
                </a:solidFill>
              </a:rPr>
              <a:t> </a:t>
            </a:r>
            <a:r>
              <a:rPr sz="3600" u="none" spc="-350" dirty="0">
                <a:solidFill>
                  <a:srgbClr val="C55A11"/>
                </a:solidFill>
              </a:rPr>
              <a:t>Contents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769" y="66989"/>
            <a:ext cx="911693" cy="9267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54913" y="2554985"/>
            <a:ext cx="4382770" cy="0"/>
          </a:xfrm>
          <a:custGeom>
            <a:avLst/>
            <a:gdLst/>
            <a:ahLst/>
            <a:cxnLst/>
            <a:rect l="l" t="t" r="r" b="b"/>
            <a:pathLst>
              <a:path w="4382770">
                <a:moveTo>
                  <a:pt x="0" y="0"/>
                </a:moveTo>
                <a:lnTo>
                  <a:pt x="438277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352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80" y="323088"/>
              <a:ext cx="10911840" cy="607618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85163" y="721613"/>
            <a:ext cx="3785870" cy="523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95"/>
              </a:spcBef>
            </a:pPr>
            <a:r>
              <a:rPr sz="1900" b="1" spc="-125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sz="1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0" dirty="0">
                <a:solidFill>
                  <a:srgbClr val="FFFFFF"/>
                </a:solidFill>
                <a:latin typeface="Verdana"/>
                <a:cs typeface="Verdana"/>
              </a:rPr>
              <a:t>stored</a:t>
            </a:r>
            <a:r>
              <a:rPr sz="19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Verdana"/>
                <a:cs typeface="Verdana"/>
              </a:rPr>
              <a:t>procedure</a:t>
            </a:r>
            <a:r>
              <a:rPr sz="1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8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1900" b="1" spc="-180" dirty="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sz="19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95" dirty="0">
                <a:solidFill>
                  <a:srgbClr val="FFFFFF"/>
                </a:solidFill>
                <a:latin typeface="Verdana"/>
                <a:cs typeface="Verdana"/>
              </a:rPr>
              <a:t>customer's</a:t>
            </a:r>
            <a:r>
              <a:rPr sz="19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r>
              <a:rPr sz="1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900" b="1" spc="-21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19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60" dirty="0">
                <a:solidFill>
                  <a:srgbClr val="FFFFFF"/>
                </a:solidFill>
                <a:latin typeface="Verdana"/>
                <a:cs typeface="Verdana"/>
              </a:rPr>
              <a:t>returns</a:t>
            </a:r>
            <a:r>
              <a:rPr sz="1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9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9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85" dirty="0">
                <a:solidFill>
                  <a:srgbClr val="FFFFFF"/>
                </a:solidFill>
                <a:latin typeface="Verdana"/>
                <a:cs typeface="Verdana"/>
              </a:rPr>
              <a:t>following </a:t>
            </a:r>
            <a:r>
              <a:rPr sz="1900" b="1" spc="-130" dirty="0">
                <a:solidFill>
                  <a:srgbClr val="FFFFFF"/>
                </a:solidFill>
                <a:latin typeface="Verdana"/>
                <a:cs typeface="Verdana"/>
              </a:rPr>
              <a:t>information: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18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9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200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19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95" dirty="0">
                <a:solidFill>
                  <a:srgbClr val="FFFFFF"/>
                </a:solidFill>
                <a:latin typeface="Verdana"/>
                <a:cs typeface="Verdana"/>
              </a:rPr>
              <a:t>Representative</a:t>
            </a:r>
            <a:r>
              <a:rPr sz="190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50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24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900" b="1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Bill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190" dirty="0">
                <a:solidFill>
                  <a:srgbClr val="FFFFFF"/>
                </a:solidFill>
                <a:latin typeface="Verdana"/>
                <a:cs typeface="Verdana"/>
              </a:rPr>
              <a:t>Amount</a:t>
            </a:r>
            <a:r>
              <a:rPr sz="1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70" dirty="0">
                <a:solidFill>
                  <a:srgbClr val="FFFFFF"/>
                </a:solidFill>
                <a:latin typeface="Verdana"/>
                <a:cs typeface="Verdana"/>
              </a:rPr>
              <a:t>Paid</a:t>
            </a:r>
            <a:r>
              <a:rPr sz="1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19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sz="1900" b="1" spc="-65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endParaRPr sz="1900">
              <a:latin typeface="Verdana"/>
              <a:cs typeface="Verdana"/>
            </a:endParaRPr>
          </a:p>
          <a:p>
            <a:pPr marL="355600" marR="56007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1900" b="1" spc="-195" dirty="0">
                <a:solidFill>
                  <a:srgbClr val="FFFFFF"/>
                </a:solidFill>
                <a:latin typeface="Verdana"/>
                <a:cs typeface="Verdana"/>
              </a:rPr>
              <a:t>Payment</a:t>
            </a:r>
            <a:r>
              <a:rPr sz="19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54" dirty="0">
                <a:solidFill>
                  <a:srgbClr val="FFFFFF"/>
                </a:solidFill>
                <a:latin typeface="Verdana"/>
                <a:cs typeface="Verdana"/>
              </a:rPr>
              <a:t>Status</a:t>
            </a:r>
            <a:r>
              <a:rPr sz="19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4" dirty="0">
                <a:solidFill>
                  <a:srgbClr val="FFFFFF"/>
                </a:solidFill>
                <a:latin typeface="Verdana"/>
                <a:cs typeface="Verdana"/>
              </a:rPr>
              <a:t>(Amount </a:t>
            </a:r>
            <a:r>
              <a:rPr sz="1900" b="1" spc="-170" dirty="0">
                <a:solidFill>
                  <a:srgbClr val="FFFFFF"/>
                </a:solidFill>
                <a:latin typeface="Verdana"/>
                <a:cs typeface="Verdana"/>
              </a:rPr>
              <a:t>Paid</a:t>
            </a:r>
            <a:r>
              <a:rPr sz="1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2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9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70" dirty="0">
                <a:solidFill>
                  <a:srgbClr val="FFFFFF"/>
                </a:solidFill>
                <a:latin typeface="Verdana"/>
                <a:cs typeface="Verdana"/>
              </a:rPr>
              <a:t>Pending)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180" dirty="0">
                <a:solidFill>
                  <a:srgbClr val="FFFFFF"/>
                </a:solidFill>
                <a:latin typeface="Verdana"/>
                <a:cs typeface="Verdana"/>
              </a:rPr>
              <a:t>Pending</a:t>
            </a:r>
            <a:r>
              <a:rPr sz="19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Amount</a:t>
            </a:r>
            <a:endParaRPr sz="1900">
              <a:latin typeface="Verdana"/>
              <a:cs typeface="Verdana"/>
            </a:endParaRPr>
          </a:p>
          <a:p>
            <a:pPr marL="355600" marR="497840" indent="-343535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2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90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35" dirty="0">
                <a:solidFill>
                  <a:srgbClr val="FFFFFF"/>
                </a:solidFill>
                <a:latin typeface="Verdana"/>
                <a:cs typeface="Verdana"/>
              </a:rPr>
              <a:t>procedure</a:t>
            </a:r>
            <a:r>
              <a:rPr sz="1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0" dirty="0">
                <a:solidFill>
                  <a:srgbClr val="FFFFFF"/>
                </a:solidFill>
                <a:latin typeface="Verdana"/>
                <a:cs typeface="Verdana"/>
              </a:rPr>
              <a:t>should </a:t>
            </a:r>
            <a:r>
              <a:rPr sz="1900" b="1" spc="-150" dirty="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sz="1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80" dirty="0">
                <a:solidFill>
                  <a:srgbClr val="FFFFFF"/>
                </a:solidFill>
                <a:latin typeface="Verdana"/>
                <a:cs typeface="Verdana"/>
              </a:rPr>
              <a:t>details</a:t>
            </a:r>
            <a:r>
              <a:rPr sz="19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5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9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b="1" spc="-200" dirty="0">
                <a:solidFill>
                  <a:srgbClr val="FFFFFF"/>
                </a:solidFill>
                <a:latin typeface="Verdana"/>
                <a:cs typeface="Verdana"/>
              </a:rPr>
              <a:t>customer's</a:t>
            </a:r>
            <a:r>
              <a:rPr sz="1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30" dirty="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sz="1900" b="1" spc="-114" dirty="0">
                <a:solidFill>
                  <a:srgbClr val="FFFFFF"/>
                </a:solidFill>
                <a:latin typeface="Verdana"/>
                <a:cs typeface="Verdana"/>
              </a:rPr>
              <a:t>transactions,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900" b="1" spc="-150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sz="190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229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9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payment</a:t>
            </a:r>
            <a:endParaRPr sz="19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900" b="1" spc="-245" dirty="0">
                <a:solidFill>
                  <a:srgbClr val="FFFFFF"/>
                </a:solidFill>
                <a:latin typeface="Verdana"/>
                <a:cs typeface="Verdana"/>
              </a:rPr>
              <a:t>status</a:t>
            </a:r>
            <a:r>
              <a:rPr sz="1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Verdana"/>
                <a:cs typeface="Verdana"/>
              </a:rPr>
              <a:t>pending</a:t>
            </a:r>
            <a:r>
              <a:rPr sz="19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amount.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76671" y="530351"/>
            <a:ext cx="6459220" cy="5869305"/>
            <a:chOff x="5376671" y="530351"/>
            <a:chExt cx="6459220" cy="58693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7963" y="530351"/>
              <a:ext cx="5248655" cy="4663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6671" y="5355336"/>
              <a:ext cx="6458712" cy="104393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62484"/>
            <a:ext cx="5264150" cy="6109970"/>
            <a:chOff x="0" y="62484"/>
            <a:chExt cx="5264150" cy="6109970"/>
          </a:xfrm>
        </p:grpSpPr>
        <p:sp>
          <p:nvSpPr>
            <p:cNvPr id="10" name="object 10"/>
            <p:cNvSpPr/>
            <p:nvPr/>
          </p:nvSpPr>
          <p:spPr>
            <a:xfrm>
              <a:off x="923544" y="530352"/>
              <a:ext cx="4334510" cy="5636260"/>
            </a:xfrm>
            <a:custGeom>
              <a:avLst/>
              <a:gdLst/>
              <a:ahLst/>
              <a:cxnLst/>
              <a:rect l="l" t="t" r="r" b="b"/>
              <a:pathLst>
                <a:path w="4334510" h="5636260">
                  <a:moveTo>
                    <a:pt x="0" y="722376"/>
                  </a:moveTo>
                  <a:lnTo>
                    <a:pt x="1536" y="674885"/>
                  </a:lnTo>
                  <a:lnTo>
                    <a:pt x="6082" y="628213"/>
                  </a:lnTo>
                  <a:lnTo>
                    <a:pt x="13543" y="582456"/>
                  </a:lnTo>
                  <a:lnTo>
                    <a:pt x="23824" y="537710"/>
                  </a:lnTo>
                  <a:lnTo>
                    <a:pt x="36828" y="494068"/>
                  </a:lnTo>
                  <a:lnTo>
                    <a:pt x="52461" y="451627"/>
                  </a:lnTo>
                  <a:lnTo>
                    <a:pt x="70628" y="410481"/>
                  </a:lnTo>
                  <a:lnTo>
                    <a:pt x="91234" y="370727"/>
                  </a:lnTo>
                  <a:lnTo>
                    <a:pt x="114183" y="332458"/>
                  </a:lnTo>
                  <a:lnTo>
                    <a:pt x="139380" y="295771"/>
                  </a:lnTo>
                  <a:lnTo>
                    <a:pt x="166730" y="260761"/>
                  </a:lnTo>
                  <a:lnTo>
                    <a:pt x="196137" y="227522"/>
                  </a:lnTo>
                  <a:lnTo>
                    <a:pt x="227508" y="196151"/>
                  </a:lnTo>
                  <a:lnTo>
                    <a:pt x="260745" y="166742"/>
                  </a:lnTo>
                  <a:lnTo>
                    <a:pt x="295755" y="139391"/>
                  </a:lnTo>
                  <a:lnTo>
                    <a:pt x="332442" y="114192"/>
                  </a:lnTo>
                  <a:lnTo>
                    <a:pt x="370710" y="91242"/>
                  </a:lnTo>
                  <a:lnTo>
                    <a:pt x="410465" y="70635"/>
                  </a:lnTo>
                  <a:lnTo>
                    <a:pt x="451611" y="52466"/>
                  </a:lnTo>
                  <a:lnTo>
                    <a:pt x="494053" y="36832"/>
                  </a:lnTo>
                  <a:lnTo>
                    <a:pt x="537697" y="23826"/>
                  </a:lnTo>
                  <a:lnTo>
                    <a:pt x="582446" y="13545"/>
                  </a:lnTo>
                  <a:lnTo>
                    <a:pt x="628205" y="6083"/>
                  </a:lnTo>
                  <a:lnTo>
                    <a:pt x="674880" y="1536"/>
                  </a:lnTo>
                  <a:lnTo>
                    <a:pt x="722376" y="0"/>
                  </a:lnTo>
                  <a:lnTo>
                    <a:pt x="3611879" y="0"/>
                  </a:lnTo>
                  <a:lnTo>
                    <a:pt x="3659370" y="1536"/>
                  </a:lnTo>
                  <a:lnTo>
                    <a:pt x="3706042" y="6083"/>
                  </a:lnTo>
                  <a:lnTo>
                    <a:pt x="3751799" y="13545"/>
                  </a:lnTo>
                  <a:lnTo>
                    <a:pt x="3796545" y="23826"/>
                  </a:lnTo>
                  <a:lnTo>
                    <a:pt x="3840187" y="36832"/>
                  </a:lnTo>
                  <a:lnTo>
                    <a:pt x="3882628" y="52466"/>
                  </a:lnTo>
                  <a:lnTo>
                    <a:pt x="3923774" y="70635"/>
                  </a:lnTo>
                  <a:lnTo>
                    <a:pt x="3963528" y="91242"/>
                  </a:lnTo>
                  <a:lnTo>
                    <a:pt x="4001797" y="114192"/>
                  </a:lnTo>
                  <a:lnTo>
                    <a:pt x="4038484" y="139391"/>
                  </a:lnTo>
                  <a:lnTo>
                    <a:pt x="4073494" y="166742"/>
                  </a:lnTo>
                  <a:lnTo>
                    <a:pt x="4106733" y="196151"/>
                  </a:lnTo>
                  <a:lnTo>
                    <a:pt x="4138104" y="227522"/>
                  </a:lnTo>
                  <a:lnTo>
                    <a:pt x="4167513" y="260761"/>
                  </a:lnTo>
                  <a:lnTo>
                    <a:pt x="4194864" y="295771"/>
                  </a:lnTo>
                  <a:lnTo>
                    <a:pt x="4220063" y="332458"/>
                  </a:lnTo>
                  <a:lnTo>
                    <a:pt x="4243013" y="370727"/>
                  </a:lnTo>
                  <a:lnTo>
                    <a:pt x="4263620" y="410481"/>
                  </a:lnTo>
                  <a:lnTo>
                    <a:pt x="4281789" y="451627"/>
                  </a:lnTo>
                  <a:lnTo>
                    <a:pt x="4297423" y="494068"/>
                  </a:lnTo>
                  <a:lnTo>
                    <a:pt x="4310429" y="537710"/>
                  </a:lnTo>
                  <a:lnTo>
                    <a:pt x="4320710" y="582456"/>
                  </a:lnTo>
                  <a:lnTo>
                    <a:pt x="4328172" y="628213"/>
                  </a:lnTo>
                  <a:lnTo>
                    <a:pt x="4332719" y="674885"/>
                  </a:lnTo>
                  <a:lnTo>
                    <a:pt x="4334256" y="722376"/>
                  </a:lnTo>
                  <a:lnTo>
                    <a:pt x="4334256" y="4913376"/>
                  </a:lnTo>
                  <a:lnTo>
                    <a:pt x="4332719" y="4960871"/>
                  </a:lnTo>
                  <a:lnTo>
                    <a:pt x="4328172" y="5007546"/>
                  </a:lnTo>
                  <a:lnTo>
                    <a:pt x="4320710" y="5053305"/>
                  </a:lnTo>
                  <a:lnTo>
                    <a:pt x="4310429" y="5098054"/>
                  </a:lnTo>
                  <a:lnTo>
                    <a:pt x="4297423" y="5141698"/>
                  </a:lnTo>
                  <a:lnTo>
                    <a:pt x="4281789" y="5184140"/>
                  </a:lnTo>
                  <a:lnTo>
                    <a:pt x="4263620" y="5225286"/>
                  </a:lnTo>
                  <a:lnTo>
                    <a:pt x="4243013" y="5265041"/>
                  </a:lnTo>
                  <a:lnTo>
                    <a:pt x="4220063" y="5303309"/>
                  </a:lnTo>
                  <a:lnTo>
                    <a:pt x="4194864" y="5339996"/>
                  </a:lnTo>
                  <a:lnTo>
                    <a:pt x="4167513" y="5375006"/>
                  </a:lnTo>
                  <a:lnTo>
                    <a:pt x="4138104" y="5408243"/>
                  </a:lnTo>
                  <a:lnTo>
                    <a:pt x="4106733" y="5439614"/>
                  </a:lnTo>
                  <a:lnTo>
                    <a:pt x="4073494" y="5469021"/>
                  </a:lnTo>
                  <a:lnTo>
                    <a:pt x="4038484" y="5496371"/>
                  </a:lnTo>
                  <a:lnTo>
                    <a:pt x="4001797" y="5521568"/>
                  </a:lnTo>
                  <a:lnTo>
                    <a:pt x="3963528" y="5544517"/>
                  </a:lnTo>
                  <a:lnTo>
                    <a:pt x="3923774" y="5565123"/>
                  </a:lnTo>
                  <a:lnTo>
                    <a:pt x="3882628" y="5583290"/>
                  </a:lnTo>
                  <a:lnTo>
                    <a:pt x="3840187" y="5598923"/>
                  </a:lnTo>
                  <a:lnTo>
                    <a:pt x="3796545" y="5611927"/>
                  </a:lnTo>
                  <a:lnTo>
                    <a:pt x="3751799" y="5622208"/>
                  </a:lnTo>
                  <a:lnTo>
                    <a:pt x="3706042" y="5629669"/>
                  </a:lnTo>
                  <a:lnTo>
                    <a:pt x="3659370" y="5634215"/>
                  </a:lnTo>
                  <a:lnTo>
                    <a:pt x="3611879" y="5635752"/>
                  </a:lnTo>
                  <a:lnTo>
                    <a:pt x="722376" y="5635752"/>
                  </a:lnTo>
                  <a:lnTo>
                    <a:pt x="674880" y="5634215"/>
                  </a:lnTo>
                  <a:lnTo>
                    <a:pt x="628205" y="5629669"/>
                  </a:lnTo>
                  <a:lnTo>
                    <a:pt x="582446" y="5622208"/>
                  </a:lnTo>
                  <a:lnTo>
                    <a:pt x="537697" y="5611927"/>
                  </a:lnTo>
                  <a:lnTo>
                    <a:pt x="494053" y="5598923"/>
                  </a:lnTo>
                  <a:lnTo>
                    <a:pt x="451611" y="5583290"/>
                  </a:lnTo>
                  <a:lnTo>
                    <a:pt x="410465" y="5565123"/>
                  </a:lnTo>
                  <a:lnTo>
                    <a:pt x="370710" y="5544517"/>
                  </a:lnTo>
                  <a:lnTo>
                    <a:pt x="332442" y="5521568"/>
                  </a:lnTo>
                  <a:lnTo>
                    <a:pt x="295755" y="5496371"/>
                  </a:lnTo>
                  <a:lnTo>
                    <a:pt x="260745" y="5469021"/>
                  </a:lnTo>
                  <a:lnTo>
                    <a:pt x="227508" y="5439614"/>
                  </a:lnTo>
                  <a:lnTo>
                    <a:pt x="196137" y="5408243"/>
                  </a:lnTo>
                  <a:lnTo>
                    <a:pt x="166730" y="5375006"/>
                  </a:lnTo>
                  <a:lnTo>
                    <a:pt x="139380" y="5339996"/>
                  </a:lnTo>
                  <a:lnTo>
                    <a:pt x="114183" y="5303309"/>
                  </a:lnTo>
                  <a:lnTo>
                    <a:pt x="91234" y="5265041"/>
                  </a:lnTo>
                  <a:lnTo>
                    <a:pt x="70628" y="5225286"/>
                  </a:lnTo>
                  <a:lnTo>
                    <a:pt x="52461" y="5184140"/>
                  </a:lnTo>
                  <a:lnTo>
                    <a:pt x="36828" y="5141698"/>
                  </a:lnTo>
                  <a:lnTo>
                    <a:pt x="23824" y="5098054"/>
                  </a:lnTo>
                  <a:lnTo>
                    <a:pt x="13543" y="5053305"/>
                  </a:lnTo>
                  <a:lnTo>
                    <a:pt x="6082" y="5007546"/>
                  </a:lnTo>
                  <a:lnTo>
                    <a:pt x="1536" y="4960871"/>
                  </a:lnTo>
                  <a:lnTo>
                    <a:pt x="0" y="4913376"/>
                  </a:lnTo>
                  <a:lnTo>
                    <a:pt x="0" y="722376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696"/>
            <a:ext cx="6344285" cy="6845300"/>
            <a:chOff x="0" y="12696"/>
            <a:chExt cx="6344285" cy="6845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696"/>
              <a:ext cx="6343873" cy="6845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59293" y="217678"/>
            <a:ext cx="2044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spc="-260" dirty="0">
                <a:solidFill>
                  <a:srgbClr val="C55A11"/>
                </a:solidFill>
              </a:rPr>
              <a:t>Key</a:t>
            </a:r>
            <a:r>
              <a:rPr sz="2800" u="none" spc="-160" dirty="0">
                <a:solidFill>
                  <a:srgbClr val="C55A11"/>
                </a:solidFill>
              </a:rPr>
              <a:t> </a:t>
            </a:r>
            <a:r>
              <a:rPr sz="2800" u="none" spc="-409" dirty="0">
                <a:solidFill>
                  <a:srgbClr val="C55A11"/>
                </a:solidFill>
              </a:rPr>
              <a:t>Insights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423786" y="820267"/>
            <a:ext cx="5314950" cy="578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47015" indent="-28702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sz="1400" b="1" spc="-140" dirty="0">
                <a:latin typeface="Verdana"/>
                <a:cs typeface="Verdana"/>
              </a:rPr>
              <a:t>Customer</a:t>
            </a:r>
            <a:r>
              <a:rPr sz="1400" b="1" spc="-55" dirty="0">
                <a:latin typeface="Verdana"/>
                <a:cs typeface="Verdana"/>
              </a:rPr>
              <a:t> </a:t>
            </a:r>
            <a:r>
              <a:rPr sz="1400" b="1" spc="-175" dirty="0">
                <a:latin typeface="Verdana"/>
                <a:cs typeface="Verdana"/>
              </a:rPr>
              <a:t>Distribution: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The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majority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our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customers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are </a:t>
            </a:r>
            <a:r>
              <a:rPr sz="1400" spc="45" dirty="0">
                <a:latin typeface="Verdana"/>
                <a:cs typeface="Verdana"/>
              </a:rPr>
              <a:t>located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in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the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114" dirty="0">
                <a:latin typeface="Verdana"/>
                <a:cs typeface="Verdana"/>
              </a:rPr>
              <a:t>USA,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with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Germany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following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closely.</a:t>
            </a:r>
            <a:endParaRPr sz="14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Wingdings"/>
              <a:buChar char=""/>
              <a:tabLst>
                <a:tab pos="299085" algn="l"/>
              </a:tabLst>
            </a:pPr>
            <a:r>
              <a:rPr sz="1400" b="1" spc="-140" dirty="0">
                <a:latin typeface="Verdana"/>
                <a:cs typeface="Verdana"/>
              </a:rPr>
              <a:t>Popular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spc="-140" dirty="0">
                <a:latin typeface="Verdana"/>
                <a:cs typeface="Verdana"/>
              </a:rPr>
              <a:t>Product</a:t>
            </a:r>
            <a:r>
              <a:rPr sz="1400" b="1" spc="-40" dirty="0">
                <a:latin typeface="Verdana"/>
                <a:cs typeface="Verdana"/>
              </a:rPr>
              <a:t> </a:t>
            </a:r>
            <a:r>
              <a:rPr sz="1400" b="1" spc="-175" dirty="0">
                <a:latin typeface="Verdana"/>
                <a:cs typeface="Verdana"/>
              </a:rPr>
              <a:t>Lines:</a:t>
            </a:r>
            <a:r>
              <a:rPr sz="1400" b="1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Among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our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product</a:t>
            </a:r>
            <a:r>
              <a:rPr sz="1400" spc="-90" dirty="0">
                <a:latin typeface="Verdana"/>
                <a:cs typeface="Verdana"/>
              </a:rPr>
              <a:t> lines,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"Classic</a:t>
            </a:r>
            <a:endParaRPr sz="1400">
              <a:latin typeface="Verdana"/>
              <a:cs typeface="Verdana"/>
            </a:endParaRPr>
          </a:p>
          <a:p>
            <a:pPr marL="299085" marR="249554">
              <a:lnSpc>
                <a:spcPct val="150000"/>
              </a:lnSpc>
            </a:pPr>
            <a:r>
              <a:rPr sz="1400" spc="-70" dirty="0">
                <a:latin typeface="Verdana"/>
                <a:cs typeface="Verdana"/>
              </a:rPr>
              <a:t>Cars"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stands</a:t>
            </a:r>
            <a:r>
              <a:rPr sz="1400" spc="-7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out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as</a:t>
            </a:r>
            <a:r>
              <a:rPr sz="1400" spc="-7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the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most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45" dirty="0">
                <a:latin typeface="Verdana"/>
                <a:cs typeface="Verdana"/>
              </a:rPr>
              <a:t>frequently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30" dirty="0">
                <a:latin typeface="Verdana"/>
                <a:cs typeface="Verdana"/>
              </a:rPr>
              <a:t>ordered,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closely </a:t>
            </a:r>
            <a:r>
              <a:rPr sz="1400" dirty="0">
                <a:latin typeface="Verdana"/>
                <a:cs typeface="Verdana"/>
              </a:rPr>
              <a:t>followed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by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30" dirty="0">
                <a:latin typeface="Verdana"/>
                <a:cs typeface="Verdana"/>
              </a:rPr>
              <a:t>"Vintage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Cars."</a:t>
            </a:r>
            <a:endParaRPr sz="1400">
              <a:latin typeface="Verdana"/>
              <a:cs typeface="Verdana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Wingdings"/>
              <a:buChar char=""/>
              <a:tabLst>
                <a:tab pos="299085" algn="l"/>
              </a:tabLst>
            </a:pPr>
            <a:r>
              <a:rPr sz="1400" b="1" spc="-155" dirty="0">
                <a:latin typeface="Verdana"/>
                <a:cs typeface="Verdana"/>
              </a:rPr>
              <a:t>Top-</a:t>
            </a:r>
            <a:r>
              <a:rPr sz="1400" b="1" spc="-145" dirty="0">
                <a:latin typeface="Verdana"/>
                <a:cs typeface="Verdana"/>
              </a:rPr>
              <a:t>Selling</a:t>
            </a:r>
            <a:r>
              <a:rPr sz="1400" b="1" spc="-70" dirty="0">
                <a:latin typeface="Verdana"/>
                <a:cs typeface="Verdana"/>
              </a:rPr>
              <a:t> </a:t>
            </a:r>
            <a:r>
              <a:rPr sz="1400" b="1" spc="-145" dirty="0">
                <a:latin typeface="Verdana"/>
                <a:cs typeface="Verdana"/>
              </a:rPr>
              <a:t>Product:</a:t>
            </a:r>
            <a:r>
              <a:rPr sz="1400" b="1" spc="-6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The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product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that</a:t>
            </a:r>
            <a:r>
              <a:rPr sz="1400" spc="-70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has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seen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the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highest</a:t>
            </a:r>
            <a:endParaRPr sz="1400">
              <a:latin typeface="Verdana"/>
              <a:cs typeface="Verdana"/>
            </a:endParaRPr>
          </a:p>
          <a:p>
            <a:pPr marL="299085" marR="291465">
              <a:lnSpc>
                <a:spcPts val="2520"/>
              </a:lnSpc>
              <a:spcBef>
                <a:spcPts val="225"/>
              </a:spcBef>
            </a:pPr>
            <a:r>
              <a:rPr sz="1400" spc="-40" dirty="0">
                <a:latin typeface="Verdana"/>
                <a:cs typeface="Verdana"/>
              </a:rPr>
              <a:t>number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orders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from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our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customers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145" dirty="0">
                <a:latin typeface="Verdana"/>
                <a:cs typeface="Verdana"/>
              </a:rPr>
              <a:t>is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the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145" dirty="0">
                <a:latin typeface="Verdana"/>
                <a:cs typeface="Verdana"/>
              </a:rPr>
              <a:t>"1992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45" dirty="0">
                <a:latin typeface="Verdana"/>
                <a:cs typeface="Verdana"/>
              </a:rPr>
              <a:t>Ferrari </a:t>
            </a:r>
            <a:r>
              <a:rPr sz="1400" spc="-125" dirty="0">
                <a:latin typeface="Verdana"/>
                <a:cs typeface="Verdana"/>
              </a:rPr>
              <a:t>360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Spider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Red,"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with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the</a:t>
            </a:r>
            <a:r>
              <a:rPr sz="1400" spc="-70" dirty="0">
                <a:latin typeface="Verdana"/>
                <a:cs typeface="Verdana"/>
              </a:rPr>
              <a:t> </a:t>
            </a:r>
            <a:r>
              <a:rPr sz="1400" spc="-145" dirty="0">
                <a:latin typeface="Verdana"/>
                <a:cs typeface="Verdana"/>
              </a:rPr>
              <a:t>"1937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Lincoln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Berline"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as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the </a:t>
            </a:r>
            <a:r>
              <a:rPr sz="1400" spc="-95" dirty="0">
                <a:latin typeface="Verdana"/>
                <a:cs typeface="Verdana"/>
              </a:rPr>
              <a:t>runner-</a:t>
            </a:r>
            <a:r>
              <a:rPr sz="1400" spc="-25" dirty="0">
                <a:latin typeface="Verdana"/>
                <a:cs typeface="Verdana"/>
              </a:rPr>
              <a:t>up.</a:t>
            </a:r>
            <a:endParaRPr sz="1400">
              <a:latin typeface="Verdana"/>
              <a:cs typeface="Verdana"/>
            </a:endParaRPr>
          </a:p>
          <a:p>
            <a:pPr marL="299085" marR="33655" indent="-287020">
              <a:lnSpc>
                <a:spcPts val="2520"/>
              </a:lnSpc>
              <a:buFont typeface="Wingdings"/>
              <a:buChar char=""/>
              <a:tabLst>
                <a:tab pos="299085" algn="l"/>
              </a:tabLst>
            </a:pPr>
            <a:r>
              <a:rPr sz="1400" b="1" spc="-160" dirty="0">
                <a:latin typeface="Verdana"/>
                <a:cs typeface="Verdana"/>
              </a:rPr>
              <a:t>Total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150" dirty="0">
                <a:latin typeface="Verdana"/>
                <a:cs typeface="Verdana"/>
              </a:rPr>
              <a:t>Sales:</a:t>
            </a:r>
            <a:r>
              <a:rPr sz="1400" b="1" spc="-1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The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Company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has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achieved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114" dirty="0">
                <a:latin typeface="Verdana"/>
                <a:cs typeface="Verdana"/>
              </a:rPr>
              <a:t>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commendable </a:t>
            </a:r>
            <a:r>
              <a:rPr sz="1400" spc="-25" dirty="0">
                <a:latin typeface="Verdana"/>
                <a:cs typeface="Verdana"/>
              </a:rPr>
              <a:t>total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sales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figure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$8.85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million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to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date.</a:t>
            </a:r>
            <a:endParaRPr sz="1400">
              <a:latin typeface="Verdana"/>
              <a:cs typeface="Verdana"/>
            </a:endParaRPr>
          </a:p>
          <a:p>
            <a:pPr marL="299085" marR="70485" indent="-287020">
              <a:lnSpc>
                <a:spcPts val="252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347345" algn="l"/>
              </a:tabLst>
            </a:pP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b="1" spc="-175" dirty="0">
                <a:latin typeface="Verdana"/>
                <a:cs typeface="Verdana"/>
              </a:rPr>
              <a:t>Paris</a:t>
            </a:r>
            <a:r>
              <a:rPr sz="1400" b="1" spc="-60" dirty="0">
                <a:latin typeface="Verdana"/>
                <a:cs typeface="Verdana"/>
              </a:rPr>
              <a:t> </a:t>
            </a:r>
            <a:r>
              <a:rPr sz="1400" b="1" spc="-95" dirty="0">
                <a:latin typeface="Verdana"/>
                <a:cs typeface="Verdana"/>
              </a:rPr>
              <a:t>Office</a:t>
            </a:r>
            <a:r>
              <a:rPr sz="1400" b="1" spc="-70" dirty="0">
                <a:latin typeface="Verdana"/>
                <a:cs typeface="Verdana"/>
              </a:rPr>
              <a:t> </a:t>
            </a:r>
            <a:r>
              <a:rPr sz="1400" b="1" spc="-90" dirty="0">
                <a:latin typeface="Verdana"/>
                <a:cs typeface="Verdana"/>
              </a:rPr>
              <a:t>Excellence:</a:t>
            </a:r>
            <a:r>
              <a:rPr sz="1400" b="1" spc="-60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Our</a:t>
            </a:r>
            <a:r>
              <a:rPr sz="1400" spc="-80" dirty="0">
                <a:latin typeface="Verdana"/>
                <a:cs typeface="Verdana"/>
              </a:rPr>
              <a:t> Paris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office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stands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out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in </a:t>
            </a:r>
            <a:r>
              <a:rPr sz="1400" spc="-95" dirty="0">
                <a:latin typeface="Verdana"/>
                <a:cs typeface="Verdana"/>
              </a:rPr>
              <a:t>terms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workforce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and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sales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production,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75" dirty="0">
                <a:latin typeface="Verdana"/>
                <a:cs typeface="Verdana"/>
              </a:rPr>
              <a:t>surpassing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other </a:t>
            </a:r>
            <a:r>
              <a:rPr sz="1400" dirty="0">
                <a:latin typeface="Verdana"/>
                <a:cs typeface="Verdana"/>
              </a:rPr>
              <a:t>office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locations.</a:t>
            </a:r>
            <a:endParaRPr sz="1400">
              <a:latin typeface="Verdana"/>
              <a:cs typeface="Verdana"/>
            </a:endParaRPr>
          </a:p>
          <a:p>
            <a:pPr marL="299085" marR="55880" indent="-287020">
              <a:lnSpc>
                <a:spcPts val="2520"/>
              </a:lnSpc>
              <a:buFont typeface="Wingdings"/>
              <a:buChar char=""/>
              <a:tabLst>
                <a:tab pos="299085" algn="l"/>
              </a:tabLst>
            </a:pPr>
            <a:r>
              <a:rPr sz="1400" b="1" spc="-155" dirty="0">
                <a:latin typeface="Verdana"/>
                <a:cs typeface="Verdana"/>
              </a:rPr>
              <a:t>Top-</a:t>
            </a:r>
            <a:r>
              <a:rPr sz="1400" b="1" spc="-165" dirty="0">
                <a:latin typeface="Verdana"/>
                <a:cs typeface="Verdana"/>
              </a:rPr>
              <a:t>Performing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spc="-125" dirty="0">
                <a:latin typeface="Verdana"/>
                <a:cs typeface="Verdana"/>
              </a:rPr>
              <a:t>Employee:</a:t>
            </a:r>
            <a:r>
              <a:rPr sz="1400" b="1" spc="-7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Gerard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Hernandez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from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our </a:t>
            </a:r>
            <a:r>
              <a:rPr sz="1400" spc="-80" dirty="0">
                <a:latin typeface="Verdana"/>
                <a:cs typeface="Verdana"/>
              </a:rPr>
              <a:t>Paris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office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has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demonstrated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exceptional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promise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as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our </a:t>
            </a:r>
            <a:r>
              <a:rPr sz="1400" spc="-65" dirty="0">
                <a:latin typeface="Verdana"/>
                <a:cs typeface="Verdana"/>
              </a:rPr>
              <a:t>most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prolific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employee,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generating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the</a:t>
            </a:r>
            <a:r>
              <a:rPr sz="1400" spc="-55" dirty="0">
                <a:latin typeface="Verdana"/>
                <a:cs typeface="Verdana"/>
              </a:rPr>
              <a:t> highest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number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of </a:t>
            </a:r>
            <a:r>
              <a:rPr sz="1400" spc="-10" dirty="0">
                <a:latin typeface="Verdana"/>
                <a:cs typeface="Verdana"/>
              </a:rPr>
              <a:t>orders.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82661" y="771905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>
                <a:moveTo>
                  <a:pt x="0" y="0"/>
                </a:moveTo>
                <a:lnTo>
                  <a:pt x="302895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2287" y="12697"/>
            <a:ext cx="4429712" cy="6845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1088" y="1061973"/>
            <a:ext cx="7517765" cy="5560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0223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650" b="1" spc="-150" dirty="0">
                <a:latin typeface="Verdana"/>
                <a:cs typeface="Verdana"/>
              </a:rPr>
              <a:t>Market</a:t>
            </a:r>
            <a:r>
              <a:rPr sz="1650" b="1" spc="-90" dirty="0">
                <a:latin typeface="Verdana"/>
                <a:cs typeface="Verdana"/>
              </a:rPr>
              <a:t> </a:t>
            </a:r>
            <a:r>
              <a:rPr sz="1650" b="1" spc="-170" dirty="0">
                <a:latin typeface="Verdana"/>
                <a:cs typeface="Verdana"/>
              </a:rPr>
              <a:t>Expansion:</a:t>
            </a:r>
            <a:r>
              <a:rPr sz="1650" b="1" spc="-114" dirty="0">
                <a:latin typeface="Verdana"/>
                <a:cs typeface="Verdana"/>
              </a:rPr>
              <a:t> </a:t>
            </a:r>
            <a:r>
              <a:rPr sz="1650" spc="-60" dirty="0">
                <a:latin typeface="Verdana"/>
                <a:cs typeface="Verdana"/>
              </a:rPr>
              <a:t>While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the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spc="-125" dirty="0">
                <a:latin typeface="Verdana"/>
                <a:cs typeface="Verdana"/>
              </a:rPr>
              <a:t>USA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spc="-180" dirty="0">
                <a:latin typeface="Verdana"/>
                <a:cs typeface="Verdana"/>
              </a:rPr>
              <a:t>is</a:t>
            </a:r>
            <a:r>
              <a:rPr sz="1650" spc="-135" dirty="0">
                <a:latin typeface="Verdana"/>
                <a:cs typeface="Verdana"/>
              </a:rPr>
              <a:t> </a:t>
            </a:r>
            <a:r>
              <a:rPr sz="1650" spc="135" dirty="0">
                <a:latin typeface="Verdana"/>
                <a:cs typeface="Verdana"/>
              </a:rPr>
              <a:t>a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significant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-65" dirty="0">
                <a:latin typeface="Verdana"/>
                <a:cs typeface="Verdana"/>
              </a:rPr>
              <a:t>market,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consider leveraging</a:t>
            </a:r>
            <a:r>
              <a:rPr sz="1650" spc="-14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success</a:t>
            </a:r>
            <a:r>
              <a:rPr sz="1650" spc="-155" dirty="0">
                <a:latin typeface="Verdana"/>
                <a:cs typeface="Verdana"/>
              </a:rPr>
              <a:t> </a:t>
            </a:r>
            <a:r>
              <a:rPr sz="1650" spc="-80" dirty="0">
                <a:latin typeface="Verdana"/>
                <a:cs typeface="Verdana"/>
              </a:rPr>
              <a:t>in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Germany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-55" dirty="0">
                <a:latin typeface="Verdana"/>
                <a:cs typeface="Verdana"/>
              </a:rPr>
              <a:t>as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135" dirty="0">
                <a:latin typeface="Verdana"/>
                <a:cs typeface="Verdana"/>
              </a:rPr>
              <a:t>a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stepping-</a:t>
            </a:r>
            <a:r>
              <a:rPr sz="1650" spc="-45" dirty="0">
                <a:latin typeface="Verdana"/>
                <a:cs typeface="Verdana"/>
              </a:rPr>
              <a:t>stone</a:t>
            </a:r>
            <a:r>
              <a:rPr sz="1650" spc="-14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to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further </a:t>
            </a:r>
            <a:r>
              <a:rPr sz="1650" dirty="0">
                <a:latin typeface="Verdana"/>
                <a:cs typeface="Verdana"/>
              </a:rPr>
              <a:t>expand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50" dirty="0">
                <a:latin typeface="Verdana"/>
                <a:cs typeface="Verdana"/>
              </a:rPr>
              <a:t>into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European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85" dirty="0">
                <a:latin typeface="Verdana"/>
                <a:cs typeface="Verdana"/>
              </a:rPr>
              <a:t>markets.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114" dirty="0">
                <a:latin typeface="Verdana"/>
                <a:cs typeface="Verdana"/>
              </a:rPr>
              <a:t>Invest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80" dirty="0">
                <a:latin typeface="Verdana"/>
                <a:cs typeface="Verdana"/>
              </a:rPr>
              <a:t>in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marketing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customer </a:t>
            </a:r>
            <a:r>
              <a:rPr sz="1650" dirty="0">
                <a:latin typeface="Verdana"/>
                <a:cs typeface="Verdana"/>
              </a:rPr>
              <a:t>engagement</a:t>
            </a:r>
            <a:r>
              <a:rPr sz="1650" spc="-40" dirty="0">
                <a:latin typeface="Verdana"/>
                <a:cs typeface="Verdana"/>
              </a:rPr>
              <a:t> </a:t>
            </a:r>
            <a:r>
              <a:rPr sz="1650" spc="-70" dirty="0">
                <a:latin typeface="Verdana"/>
                <a:cs typeface="Verdana"/>
              </a:rPr>
              <a:t>strategies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specifically</a:t>
            </a:r>
            <a:r>
              <a:rPr sz="1650" spc="-30" dirty="0">
                <a:latin typeface="Verdana"/>
                <a:cs typeface="Verdana"/>
              </a:rPr>
              <a:t> tailored</a:t>
            </a:r>
            <a:r>
              <a:rPr sz="1650" spc="-3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to</a:t>
            </a:r>
            <a:r>
              <a:rPr sz="1650" spc="-6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European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audiences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to </a:t>
            </a:r>
            <a:r>
              <a:rPr sz="1650" dirty="0">
                <a:latin typeface="Verdana"/>
                <a:cs typeface="Verdana"/>
              </a:rPr>
              <a:t>tap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50" dirty="0">
                <a:latin typeface="Verdana"/>
                <a:cs typeface="Verdana"/>
              </a:rPr>
              <a:t>into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-130" dirty="0">
                <a:latin typeface="Verdana"/>
                <a:cs typeface="Verdana"/>
              </a:rPr>
              <a:t>this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growth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potential.</a:t>
            </a:r>
            <a:endParaRPr sz="1650">
              <a:latin typeface="Verdana"/>
              <a:cs typeface="Verdana"/>
            </a:endParaRPr>
          </a:p>
          <a:p>
            <a:pPr marL="299085" marR="21844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50" b="1" spc="-170" dirty="0">
                <a:latin typeface="Verdana"/>
                <a:cs typeface="Verdana"/>
              </a:rPr>
              <a:t>Product</a:t>
            </a:r>
            <a:r>
              <a:rPr sz="1650" b="1" spc="-85" dirty="0">
                <a:latin typeface="Verdana"/>
                <a:cs typeface="Verdana"/>
              </a:rPr>
              <a:t> </a:t>
            </a:r>
            <a:r>
              <a:rPr sz="1650" b="1" spc="-190" dirty="0">
                <a:latin typeface="Verdana"/>
                <a:cs typeface="Verdana"/>
              </a:rPr>
              <a:t>Line</a:t>
            </a:r>
            <a:r>
              <a:rPr sz="1650" b="1" spc="-85" dirty="0">
                <a:latin typeface="Verdana"/>
                <a:cs typeface="Verdana"/>
              </a:rPr>
              <a:t> </a:t>
            </a:r>
            <a:r>
              <a:rPr sz="1650" b="1" spc="-170" dirty="0">
                <a:latin typeface="Verdana"/>
                <a:cs typeface="Verdana"/>
              </a:rPr>
              <a:t>Expansion:</a:t>
            </a:r>
            <a:r>
              <a:rPr sz="1650" b="1" spc="-11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Capitalize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on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popularity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of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65" dirty="0">
                <a:latin typeface="Verdana"/>
                <a:cs typeface="Verdana"/>
              </a:rPr>
              <a:t>"Classic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Cars" </a:t>
            </a:r>
            <a:r>
              <a:rPr sz="1650" spc="60" dirty="0">
                <a:latin typeface="Verdana"/>
                <a:cs typeface="Verdana"/>
              </a:rPr>
              <a:t>and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"Vintage</a:t>
            </a:r>
            <a:r>
              <a:rPr sz="1650" spc="-80" dirty="0">
                <a:latin typeface="Verdana"/>
                <a:cs typeface="Verdana"/>
              </a:rPr>
              <a:t> Cars"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by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expanding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these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product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100" dirty="0">
                <a:latin typeface="Verdana"/>
                <a:cs typeface="Verdana"/>
              </a:rPr>
              <a:t>lines.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Introduce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new </a:t>
            </a:r>
            <a:r>
              <a:rPr sz="1650" spc="-50" dirty="0">
                <a:latin typeface="Verdana"/>
                <a:cs typeface="Verdana"/>
              </a:rPr>
              <a:t>models,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70" dirty="0">
                <a:latin typeface="Verdana"/>
                <a:cs typeface="Verdana"/>
              </a:rPr>
              <a:t>variations,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75" dirty="0">
                <a:latin typeface="Verdana"/>
                <a:cs typeface="Verdana"/>
              </a:rPr>
              <a:t>or </a:t>
            </a:r>
            <a:r>
              <a:rPr sz="1650" spc="-10" dirty="0">
                <a:latin typeface="Verdana"/>
                <a:cs typeface="Verdana"/>
              </a:rPr>
              <a:t>related</a:t>
            </a:r>
            <a:r>
              <a:rPr sz="1650" spc="-125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accessories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to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cater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existing </a:t>
            </a:r>
            <a:r>
              <a:rPr sz="1650" spc="-40" dirty="0">
                <a:latin typeface="Verdana"/>
                <a:cs typeface="Verdana"/>
              </a:rPr>
              <a:t>customer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-85" dirty="0">
                <a:latin typeface="Verdana"/>
                <a:cs typeface="Verdana"/>
              </a:rPr>
              <a:t>interest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spc="-35" dirty="0">
                <a:latin typeface="Verdana"/>
                <a:cs typeface="Verdana"/>
              </a:rPr>
              <a:t>potentially</a:t>
            </a:r>
            <a:r>
              <a:rPr sz="1650" spc="-12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attract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new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spc="-60" dirty="0">
                <a:latin typeface="Verdana"/>
                <a:cs typeface="Verdana"/>
              </a:rPr>
              <a:t>customers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70" dirty="0">
                <a:latin typeface="Verdana"/>
                <a:cs typeface="Verdana"/>
              </a:rPr>
              <a:t>with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similar preferences</a:t>
            </a:r>
            <a:endParaRPr sz="1650">
              <a:latin typeface="Verdana"/>
              <a:cs typeface="Verdana"/>
            </a:endParaRPr>
          </a:p>
          <a:p>
            <a:pPr marL="299085" marR="208279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650" b="1" spc="-185" dirty="0">
                <a:latin typeface="Verdana"/>
                <a:cs typeface="Verdana"/>
              </a:rPr>
              <a:t>Promote</a:t>
            </a:r>
            <a:r>
              <a:rPr sz="1650" b="1" spc="-75" dirty="0">
                <a:latin typeface="Verdana"/>
                <a:cs typeface="Verdana"/>
              </a:rPr>
              <a:t> </a:t>
            </a:r>
            <a:r>
              <a:rPr sz="1650" b="1" spc="-200" dirty="0">
                <a:latin typeface="Verdana"/>
                <a:cs typeface="Verdana"/>
              </a:rPr>
              <a:t>Best-</a:t>
            </a:r>
            <a:r>
              <a:rPr sz="1650" b="1" spc="-160" dirty="0">
                <a:latin typeface="Verdana"/>
                <a:cs typeface="Verdana"/>
              </a:rPr>
              <a:t>selling</a:t>
            </a:r>
            <a:r>
              <a:rPr sz="1650" b="1" spc="-85" dirty="0">
                <a:latin typeface="Verdana"/>
                <a:cs typeface="Verdana"/>
              </a:rPr>
              <a:t> </a:t>
            </a:r>
            <a:r>
              <a:rPr sz="1650" b="1" spc="-180" dirty="0">
                <a:latin typeface="Verdana"/>
                <a:cs typeface="Verdana"/>
              </a:rPr>
              <a:t>Products</a:t>
            </a:r>
            <a:r>
              <a:rPr sz="1650" b="1" spc="-75" dirty="0">
                <a:latin typeface="Verdana"/>
                <a:cs typeface="Verdana"/>
              </a:rPr>
              <a:t> </a:t>
            </a:r>
            <a:r>
              <a:rPr sz="1650" b="1" spc="-155" dirty="0">
                <a:latin typeface="Verdana"/>
                <a:cs typeface="Verdana"/>
              </a:rPr>
              <a:t>Focus</a:t>
            </a:r>
            <a:r>
              <a:rPr sz="1650" b="1" spc="-85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marketing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75" dirty="0">
                <a:latin typeface="Verdana"/>
                <a:cs typeface="Verdana"/>
              </a:rPr>
              <a:t>efforts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on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promoting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170" dirty="0">
                <a:latin typeface="Verdana"/>
                <a:cs typeface="Verdana"/>
              </a:rPr>
              <a:t>"1992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105" dirty="0">
                <a:latin typeface="Verdana"/>
                <a:cs typeface="Verdana"/>
              </a:rPr>
              <a:t>Ferrari</a:t>
            </a:r>
            <a:r>
              <a:rPr sz="1650" spc="-130" dirty="0">
                <a:latin typeface="Verdana"/>
                <a:cs typeface="Verdana"/>
              </a:rPr>
              <a:t> </a:t>
            </a:r>
            <a:r>
              <a:rPr sz="1650" spc="-145" dirty="0">
                <a:latin typeface="Verdana"/>
                <a:cs typeface="Verdana"/>
              </a:rPr>
              <a:t>360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65" dirty="0">
                <a:latin typeface="Verdana"/>
                <a:cs typeface="Verdana"/>
              </a:rPr>
              <a:t>Spider</a:t>
            </a:r>
            <a:r>
              <a:rPr sz="1650" spc="-135" dirty="0">
                <a:latin typeface="Verdana"/>
                <a:cs typeface="Verdana"/>
              </a:rPr>
              <a:t> </a:t>
            </a:r>
            <a:r>
              <a:rPr sz="1650" spc="-65" dirty="0">
                <a:latin typeface="Verdana"/>
                <a:cs typeface="Verdana"/>
              </a:rPr>
              <a:t>Red"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60" dirty="0">
                <a:latin typeface="Verdana"/>
                <a:cs typeface="Verdana"/>
              </a:rPr>
              <a:t>and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175" dirty="0">
                <a:latin typeface="Verdana"/>
                <a:cs typeface="Verdana"/>
              </a:rPr>
              <a:t>"1937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Lincoln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-100" dirty="0">
                <a:latin typeface="Verdana"/>
                <a:cs typeface="Verdana"/>
              </a:rPr>
              <a:t>Berline"</a:t>
            </a:r>
            <a:r>
              <a:rPr sz="1650" spc="-130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as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top- </a:t>
            </a:r>
            <a:r>
              <a:rPr sz="1650" spc="-75" dirty="0">
                <a:latin typeface="Verdana"/>
                <a:cs typeface="Verdana"/>
              </a:rPr>
              <a:t>selling</a:t>
            </a:r>
            <a:r>
              <a:rPr sz="1650" spc="-125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products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to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-65" dirty="0">
                <a:latin typeface="Verdana"/>
                <a:cs typeface="Verdana"/>
              </a:rPr>
              <a:t>maximize</a:t>
            </a:r>
            <a:r>
              <a:rPr sz="1650" spc="-130" dirty="0">
                <a:latin typeface="Verdana"/>
                <a:cs typeface="Verdana"/>
              </a:rPr>
              <a:t> </a:t>
            </a:r>
            <a:r>
              <a:rPr sz="1650" spc="-80" dirty="0">
                <a:latin typeface="Verdana"/>
                <a:cs typeface="Verdana"/>
              </a:rPr>
              <a:t>sales</a:t>
            </a:r>
            <a:r>
              <a:rPr sz="1650" spc="-135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40" dirty="0">
                <a:latin typeface="Verdana"/>
                <a:cs typeface="Verdana"/>
              </a:rPr>
              <a:t>customer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engagement.</a:t>
            </a:r>
            <a:endParaRPr sz="1650">
              <a:latin typeface="Verdana"/>
              <a:cs typeface="Verdana"/>
            </a:endParaRPr>
          </a:p>
          <a:p>
            <a:pPr marL="299085" marR="16764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650" b="1" spc="-220" dirty="0">
                <a:latin typeface="Verdana"/>
                <a:cs typeface="Verdana"/>
              </a:rPr>
              <a:t>USA</a:t>
            </a:r>
            <a:r>
              <a:rPr sz="1650" b="1" spc="-65" dirty="0">
                <a:latin typeface="Verdana"/>
                <a:cs typeface="Verdana"/>
              </a:rPr>
              <a:t> </a:t>
            </a:r>
            <a:r>
              <a:rPr sz="1650" b="1" spc="-150" dirty="0">
                <a:latin typeface="Verdana"/>
                <a:cs typeface="Verdana"/>
              </a:rPr>
              <a:t>Market</a:t>
            </a:r>
            <a:r>
              <a:rPr sz="1650" b="1" spc="-75" dirty="0">
                <a:latin typeface="Verdana"/>
                <a:cs typeface="Verdana"/>
              </a:rPr>
              <a:t> </a:t>
            </a:r>
            <a:r>
              <a:rPr sz="1650" b="1" spc="-185" dirty="0">
                <a:latin typeface="Verdana"/>
                <a:cs typeface="Verdana"/>
              </a:rPr>
              <a:t>Expansion</a:t>
            </a:r>
            <a:r>
              <a:rPr sz="1650" spc="-185" dirty="0">
                <a:latin typeface="Verdana"/>
                <a:cs typeface="Verdana"/>
              </a:rPr>
              <a:t>: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100" dirty="0">
                <a:latin typeface="Verdana"/>
                <a:cs typeface="Verdana"/>
              </a:rPr>
              <a:t>Prioritize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expand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75" dirty="0">
                <a:latin typeface="Verdana"/>
                <a:cs typeface="Verdana"/>
              </a:rPr>
              <a:t>efforts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80" dirty="0">
                <a:latin typeface="Verdana"/>
                <a:cs typeface="Verdana"/>
              </a:rPr>
              <a:t>in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120" dirty="0">
                <a:latin typeface="Verdana"/>
                <a:cs typeface="Verdana"/>
              </a:rPr>
              <a:t>USA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market </a:t>
            </a:r>
            <a:r>
              <a:rPr sz="1650" dirty="0">
                <a:latin typeface="Verdana"/>
                <a:cs typeface="Verdana"/>
              </a:rPr>
              <a:t>due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spc="-155" dirty="0">
                <a:latin typeface="Verdana"/>
                <a:cs typeface="Verdana"/>
              </a:rPr>
              <a:t>its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significant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35" dirty="0">
                <a:latin typeface="Verdana"/>
                <a:cs typeface="Verdana"/>
              </a:rPr>
              <a:t>contribution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of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210" dirty="0">
                <a:latin typeface="Verdana"/>
                <a:cs typeface="Verdana"/>
              </a:rPr>
              <a:t>34.38%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of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total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95" dirty="0">
                <a:latin typeface="Verdana"/>
                <a:cs typeface="Verdana"/>
              </a:rPr>
              <a:t>sales,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aiming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to </a:t>
            </a:r>
            <a:r>
              <a:rPr sz="1650" spc="-100" dirty="0">
                <a:latin typeface="Verdana"/>
                <a:cs typeface="Verdana"/>
              </a:rPr>
              <a:t>sustain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spc="-35" dirty="0">
                <a:latin typeface="Verdana"/>
                <a:cs typeface="Verdana"/>
              </a:rPr>
              <a:t>potentially</a:t>
            </a:r>
            <a:r>
              <a:rPr sz="1650" spc="-13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increase</a:t>
            </a:r>
            <a:r>
              <a:rPr sz="1650" spc="-125" dirty="0">
                <a:latin typeface="Verdana"/>
                <a:cs typeface="Verdana"/>
              </a:rPr>
              <a:t> </a:t>
            </a:r>
            <a:r>
              <a:rPr sz="1650" spc="-130" dirty="0">
                <a:latin typeface="Verdana"/>
                <a:cs typeface="Verdana"/>
              </a:rPr>
              <a:t>this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-50" dirty="0">
                <a:latin typeface="Verdana"/>
                <a:cs typeface="Verdana"/>
              </a:rPr>
              <a:t>market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50" dirty="0">
                <a:latin typeface="Verdana"/>
                <a:cs typeface="Verdana"/>
              </a:rPr>
              <a:t>share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over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time.</a:t>
            </a:r>
            <a:endParaRPr sz="1650">
              <a:latin typeface="Verdana"/>
              <a:cs typeface="Verdana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50" b="1" spc="-140" dirty="0">
                <a:latin typeface="Verdana"/>
                <a:cs typeface="Verdana"/>
              </a:rPr>
              <a:t>Employee</a:t>
            </a:r>
            <a:r>
              <a:rPr sz="1650" b="1" spc="-90" dirty="0">
                <a:latin typeface="Verdana"/>
                <a:cs typeface="Verdana"/>
              </a:rPr>
              <a:t> </a:t>
            </a:r>
            <a:r>
              <a:rPr sz="1650" b="1" spc="-145" dirty="0">
                <a:latin typeface="Verdana"/>
                <a:cs typeface="Verdana"/>
              </a:rPr>
              <a:t>Recognition</a:t>
            </a:r>
            <a:r>
              <a:rPr sz="1650" b="1" spc="-70" dirty="0">
                <a:latin typeface="Verdana"/>
                <a:cs typeface="Verdana"/>
              </a:rPr>
              <a:t> </a:t>
            </a:r>
            <a:r>
              <a:rPr sz="1650" b="1" spc="-95" dirty="0">
                <a:latin typeface="Verdana"/>
                <a:cs typeface="Verdana"/>
              </a:rPr>
              <a:t>and</a:t>
            </a:r>
            <a:r>
              <a:rPr sz="1650" b="1" spc="-70" dirty="0">
                <a:latin typeface="Verdana"/>
                <a:cs typeface="Verdana"/>
              </a:rPr>
              <a:t> </a:t>
            </a:r>
            <a:r>
              <a:rPr sz="1650" b="1" spc="-155" dirty="0">
                <a:latin typeface="Verdana"/>
                <a:cs typeface="Verdana"/>
              </a:rPr>
              <a:t>Development:</a:t>
            </a:r>
            <a:r>
              <a:rPr sz="1650" b="1" spc="-80" dirty="0">
                <a:latin typeface="Verdana"/>
                <a:cs typeface="Verdana"/>
              </a:rPr>
              <a:t> </a:t>
            </a:r>
            <a:r>
              <a:rPr sz="1650" spc="-55" dirty="0">
                <a:latin typeface="Verdana"/>
                <a:cs typeface="Verdana"/>
              </a:rPr>
              <a:t>Implement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50" dirty="0">
                <a:latin typeface="Verdana"/>
                <a:cs typeface="Verdana"/>
              </a:rPr>
              <a:t>an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employee </a:t>
            </a:r>
            <a:r>
              <a:rPr sz="1650" spc="-20" dirty="0">
                <a:latin typeface="Verdana"/>
                <a:cs typeface="Verdana"/>
              </a:rPr>
              <a:t>recognition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program</a:t>
            </a:r>
            <a:r>
              <a:rPr sz="1650" spc="-80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5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celebrate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60" dirty="0">
                <a:latin typeface="Verdana"/>
                <a:cs typeface="Verdana"/>
              </a:rPr>
              <a:t>and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reward</a:t>
            </a:r>
            <a:r>
              <a:rPr sz="1650" spc="-7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outstanding performance.</a:t>
            </a:r>
            <a:r>
              <a:rPr sz="1650" spc="-125" dirty="0">
                <a:latin typeface="Verdana"/>
                <a:cs typeface="Verdana"/>
              </a:rPr>
              <a:t> </a:t>
            </a:r>
            <a:r>
              <a:rPr sz="1650" spc="-180" dirty="0">
                <a:latin typeface="Verdana"/>
                <a:cs typeface="Verdana"/>
              </a:rPr>
              <a:t>This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95" dirty="0">
                <a:latin typeface="Verdana"/>
                <a:cs typeface="Verdana"/>
              </a:rPr>
              <a:t>can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boost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morale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60" dirty="0">
                <a:latin typeface="Verdana"/>
                <a:cs typeface="Verdana"/>
              </a:rPr>
              <a:t>and</a:t>
            </a:r>
            <a:r>
              <a:rPr sz="1650" spc="-13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motivate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all</a:t>
            </a:r>
            <a:r>
              <a:rPr sz="1650" spc="-13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employees</a:t>
            </a:r>
            <a:r>
              <a:rPr sz="1650" spc="-135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to </a:t>
            </a:r>
            <a:r>
              <a:rPr sz="1650" spc="-20" dirty="0">
                <a:latin typeface="Verdana"/>
                <a:cs typeface="Verdana"/>
              </a:rPr>
              <a:t>excel.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25" dirty="0">
                <a:latin typeface="Verdana"/>
                <a:cs typeface="Verdana"/>
              </a:rPr>
              <a:t>Offer</a:t>
            </a:r>
            <a:r>
              <a:rPr sz="1650" spc="-7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career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development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35" dirty="0">
                <a:latin typeface="Verdana"/>
                <a:cs typeface="Verdana"/>
              </a:rPr>
              <a:t>paths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65" dirty="0">
                <a:latin typeface="Verdana"/>
                <a:cs typeface="Verdana"/>
              </a:rPr>
              <a:t> </a:t>
            </a:r>
            <a:r>
              <a:rPr sz="1650" spc="-50" dirty="0">
                <a:latin typeface="Verdana"/>
                <a:cs typeface="Verdana"/>
              </a:rPr>
              <a:t>opportunities</a:t>
            </a:r>
            <a:r>
              <a:rPr sz="1650" spc="-85" dirty="0">
                <a:latin typeface="Verdana"/>
                <a:cs typeface="Verdana"/>
              </a:rPr>
              <a:t> </a:t>
            </a:r>
            <a:r>
              <a:rPr sz="1650" spc="-70" dirty="0">
                <a:latin typeface="Verdana"/>
                <a:cs typeface="Verdana"/>
              </a:rPr>
              <a:t>for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growth </a:t>
            </a:r>
            <a:r>
              <a:rPr sz="1650" spc="-75" dirty="0">
                <a:latin typeface="Verdana"/>
                <a:cs typeface="Verdana"/>
              </a:rPr>
              <a:t>within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-20" dirty="0">
                <a:latin typeface="Verdana"/>
                <a:cs typeface="Verdana"/>
              </a:rPr>
              <a:t>the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35" dirty="0">
                <a:latin typeface="Verdana"/>
                <a:cs typeface="Verdana"/>
              </a:rPr>
              <a:t>organization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</a:t>
            </a:r>
            <a:r>
              <a:rPr sz="1650" spc="-95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retain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dirty="0">
                <a:latin typeface="Verdana"/>
                <a:cs typeface="Verdana"/>
              </a:rPr>
              <a:t>top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-30" dirty="0">
                <a:latin typeface="Verdana"/>
                <a:cs typeface="Verdana"/>
              </a:rPr>
              <a:t>talent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and</a:t>
            </a:r>
            <a:r>
              <a:rPr sz="1650" spc="-105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allow</a:t>
            </a:r>
            <a:r>
              <a:rPr sz="1650" spc="-130" dirty="0">
                <a:latin typeface="Verdana"/>
                <a:cs typeface="Verdana"/>
              </a:rPr>
              <a:t> </a:t>
            </a:r>
            <a:r>
              <a:rPr sz="1650" spc="-35" dirty="0">
                <a:latin typeface="Verdana"/>
                <a:cs typeface="Verdana"/>
              </a:rPr>
              <a:t>them</a:t>
            </a:r>
            <a:r>
              <a:rPr sz="1650" spc="-9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to</a:t>
            </a:r>
            <a:r>
              <a:rPr sz="1650" spc="-100" dirty="0">
                <a:latin typeface="Verdana"/>
                <a:cs typeface="Verdana"/>
              </a:rPr>
              <a:t> </a:t>
            </a:r>
            <a:r>
              <a:rPr sz="1650" spc="65" dirty="0">
                <a:latin typeface="Verdana"/>
                <a:cs typeface="Verdana"/>
              </a:rPr>
              <a:t>advance </a:t>
            </a:r>
            <a:r>
              <a:rPr sz="1650" spc="-80" dirty="0">
                <a:latin typeface="Verdana"/>
                <a:cs typeface="Verdana"/>
              </a:rPr>
              <a:t>their</a:t>
            </a:r>
            <a:r>
              <a:rPr sz="1650" spc="-110" dirty="0">
                <a:latin typeface="Verdana"/>
                <a:cs typeface="Verdana"/>
              </a:rPr>
              <a:t> </a:t>
            </a:r>
            <a:r>
              <a:rPr sz="1650" spc="-10" dirty="0">
                <a:latin typeface="Verdana"/>
                <a:cs typeface="Verdana"/>
              </a:rPr>
              <a:t>careers.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70557" y="100711"/>
            <a:ext cx="35737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none" spc="-265" dirty="0">
                <a:solidFill>
                  <a:srgbClr val="C55A11"/>
                </a:solidFill>
              </a:rPr>
              <a:t>Recommendation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1765554" y="675894"/>
            <a:ext cx="4382770" cy="0"/>
          </a:xfrm>
          <a:custGeom>
            <a:avLst/>
            <a:gdLst/>
            <a:ahLst/>
            <a:cxnLst/>
            <a:rect l="l" t="t" r="r" b="b"/>
            <a:pathLst>
              <a:path w="4382770">
                <a:moveTo>
                  <a:pt x="0" y="0"/>
                </a:moveTo>
                <a:lnTo>
                  <a:pt x="438277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769" y="66989"/>
            <a:ext cx="911693" cy="9267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0" dirty="0"/>
              <a:t> </a:t>
            </a:r>
            <a:r>
              <a:rPr spc="-720" dirty="0"/>
              <a:t>Thank</a:t>
            </a:r>
            <a:r>
              <a:rPr spc="-360" dirty="0"/>
              <a:t> </a:t>
            </a:r>
            <a:r>
              <a:rPr spc="-625" dirty="0"/>
              <a:t>You!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To</a:t>
            </a:r>
            <a:r>
              <a:rPr spc="-120" dirty="0"/>
              <a:t> </a:t>
            </a:r>
            <a:r>
              <a:rPr spc="-190" dirty="0"/>
              <a:t>explore</a:t>
            </a:r>
            <a:r>
              <a:rPr spc="-120" dirty="0"/>
              <a:t> </a:t>
            </a:r>
            <a:r>
              <a:rPr spc="-245" dirty="0"/>
              <a:t>the</a:t>
            </a:r>
            <a:r>
              <a:rPr spc="-125" dirty="0"/>
              <a:t> </a:t>
            </a:r>
            <a:r>
              <a:rPr spc="-240" dirty="0"/>
              <a:t>Interactive</a:t>
            </a:r>
            <a:r>
              <a:rPr spc="-105" dirty="0"/>
              <a:t> </a:t>
            </a:r>
            <a:r>
              <a:rPr spc="-254" dirty="0"/>
              <a:t>Report,</a:t>
            </a:r>
            <a:r>
              <a:rPr spc="-114" dirty="0"/>
              <a:t> </a:t>
            </a:r>
            <a:r>
              <a:rPr spc="-310" dirty="0"/>
              <a:t>visit</a:t>
            </a:r>
          </a:p>
          <a:p>
            <a:pPr marL="227329" indent="-214629">
              <a:lnSpc>
                <a:spcPct val="100000"/>
              </a:lnSpc>
              <a:spcBef>
                <a:spcPts val="5"/>
              </a:spcBef>
              <a:buChar char="-"/>
              <a:tabLst>
                <a:tab pos="227329" algn="l"/>
              </a:tabLst>
            </a:pPr>
            <a:r>
              <a:rPr u="sng" spc="-535" dirty="0">
                <a:uFill>
                  <a:solidFill>
                    <a:srgbClr val="FFFFFF"/>
                  </a:solidFill>
                </a:uFill>
                <a:hlinkClick r:id="rId3"/>
              </a:rPr>
              <a:t>[</a:t>
            </a:r>
            <a:r>
              <a:rPr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u="sng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Sales</a:t>
            </a:r>
            <a:r>
              <a:rPr u="sng" spc="-1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u="sng" spc="-2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Report</a:t>
            </a:r>
            <a:r>
              <a:rPr u="sng" spc="-1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u="sng" spc="-585" dirty="0">
                <a:uFill>
                  <a:solidFill>
                    <a:srgbClr val="FFFFFF"/>
                  </a:solidFill>
                </a:uFill>
                <a:hlinkClick r:id="rId3"/>
              </a:rPr>
              <a:t>]</a:t>
            </a:r>
            <a:endParaRPr u="sng" spc="-585" dirty="0">
              <a:uFill>
                <a:solidFill>
                  <a:srgbClr val="FFFFFF"/>
                </a:solidFill>
              </a:uFill>
              <a:hlinkClick r:id="rId4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pc="-325" dirty="0"/>
              <a:t>For</a:t>
            </a:r>
            <a:r>
              <a:rPr spc="-120" dirty="0"/>
              <a:t> </a:t>
            </a:r>
            <a:r>
              <a:rPr spc="-240" dirty="0"/>
              <a:t>more</a:t>
            </a:r>
            <a:r>
              <a:rPr spc="-130" dirty="0"/>
              <a:t> </a:t>
            </a:r>
            <a:r>
              <a:rPr spc="-200" dirty="0"/>
              <a:t>About</a:t>
            </a:r>
            <a:r>
              <a:rPr spc="-105" dirty="0"/>
              <a:t> </a:t>
            </a:r>
            <a:r>
              <a:rPr spc="-245" dirty="0"/>
              <a:t>the</a:t>
            </a:r>
            <a:r>
              <a:rPr spc="-105" dirty="0"/>
              <a:t> </a:t>
            </a:r>
            <a:r>
              <a:rPr spc="-245" dirty="0"/>
              <a:t>Project,</a:t>
            </a:r>
            <a:r>
              <a:rPr spc="-105" dirty="0"/>
              <a:t> </a:t>
            </a:r>
            <a:r>
              <a:rPr spc="-310" dirty="0"/>
              <a:t>visit</a:t>
            </a:r>
          </a:p>
          <a:p>
            <a:pPr marL="227329" indent="-214629">
              <a:lnSpc>
                <a:spcPct val="100000"/>
              </a:lnSpc>
              <a:buChar char="-"/>
              <a:tabLst>
                <a:tab pos="227329" algn="l"/>
              </a:tabLst>
            </a:pPr>
            <a:r>
              <a:rPr u="sng" spc="-535" dirty="0">
                <a:uFill>
                  <a:solidFill>
                    <a:srgbClr val="FFFFFF"/>
                  </a:solidFill>
                </a:uFill>
              </a:rPr>
              <a:t>[</a:t>
            </a:r>
            <a:r>
              <a:rPr u="sng" spc="-1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 </a:t>
            </a:r>
            <a:r>
              <a:rPr u="sng" spc="-229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5"/>
              </a:rPr>
              <a:t>GitHub</a:t>
            </a:r>
            <a:r>
              <a:rPr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 </a:t>
            </a:r>
            <a:r>
              <a:rPr u="sng" spc="-595" dirty="0">
                <a:uFill>
                  <a:solidFill>
                    <a:srgbClr val="FFFFFF"/>
                  </a:solidFill>
                </a:uFill>
              </a:rPr>
              <a:t>]</a:t>
            </a:r>
            <a:endParaRPr u="sng" spc="-595" dirty="0">
              <a:uFill>
                <a:solidFill>
                  <a:srgbClr val="FFFFFF"/>
                </a:solidFill>
              </a:uFill>
              <a:hlinkClick r:id="rId6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066" y="4840604"/>
            <a:ext cx="416773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Author: </a:t>
            </a:r>
            <a:r>
              <a:rPr lang="en-IN" sz="16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</a:rPr>
              <a:t>Abhishek Kumar Shaw</a:t>
            </a:r>
            <a:endParaRPr sz="16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2088" y="704087"/>
            <a:ext cx="3291840" cy="2086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219" y="1944623"/>
            <a:ext cx="4023360" cy="27940"/>
          </a:xfrm>
          <a:custGeom>
            <a:avLst/>
            <a:gdLst/>
            <a:ahLst/>
            <a:cxnLst/>
            <a:rect l="l" t="t" r="r" b="b"/>
            <a:pathLst>
              <a:path w="4023360" h="27939">
                <a:moveTo>
                  <a:pt x="4023360" y="0"/>
                </a:moveTo>
                <a:lnTo>
                  <a:pt x="0" y="0"/>
                </a:lnTo>
                <a:lnTo>
                  <a:pt x="0" y="27432"/>
                </a:lnTo>
                <a:lnTo>
                  <a:pt x="4023360" y="27432"/>
                </a:lnTo>
                <a:lnTo>
                  <a:pt x="402336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6971" y="2234564"/>
            <a:ext cx="4892675" cy="28511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25400">
              <a:lnSpc>
                <a:spcPct val="90000"/>
              </a:lnSpc>
              <a:spcBef>
                <a:spcPts val="359"/>
              </a:spcBef>
            </a:pPr>
            <a:r>
              <a:rPr sz="2200" spc="-25" dirty="0">
                <a:latin typeface="Verdana"/>
                <a:cs typeface="Verdana"/>
              </a:rPr>
              <a:t>Axon</a:t>
            </a:r>
            <a:r>
              <a:rPr sz="2200" spc="-14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Classic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Cars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29" dirty="0">
                <a:latin typeface="Verdana"/>
                <a:cs typeface="Verdana"/>
              </a:rPr>
              <a:t>is</a:t>
            </a:r>
            <a:r>
              <a:rPr sz="2200" spc="-18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the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go-</a:t>
            </a:r>
            <a:r>
              <a:rPr sz="2200" spc="-20" dirty="0">
                <a:latin typeface="Verdana"/>
                <a:cs typeface="Verdana"/>
              </a:rPr>
              <a:t>to</a:t>
            </a:r>
            <a:r>
              <a:rPr sz="2200" spc="-175" dirty="0">
                <a:latin typeface="Verdana"/>
                <a:cs typeface="Verdana"/>
              </a:rPr>
              <a:t> </a:t>
            </a:r>
            <a:r>
              <a:rPr sz="2200" spc="75" dirty="0">
                <a:latin typeface="Verdana"/>
                <a:cs typeface="Verdana"/>
              </a:rPr>
              <a:t>place </a:t>
            </a:r>
            <a:r>
              <a:rPr sz="2200" spc="-95" dirty="0">
                <a:latin typeface="Verdana"/>
                <a:cs typeface="Verdana"/>
              </a:rPr>
              <a:t>for</a:t>
            </a:r>
            <a:r>
              <a:rPr sz="2200" spc="-10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classic</a:t>
            </a:r>
            <a:r>
              <a:rPr sz="2200" spc="-1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car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spc="-125" dirty="0">
                <a:latin typeface="Verdana"/>
                <a:cs typeface="Verdana"/>
              </a:rPr>
              <a:t>enthusiasts. </a:t>
            </a:r>
            <a:r>
              <a:rPr sz="2200" spc="-20" dirty="0">
                <a:latin typeface="Verdana"/>
                <a:cs typeface="Verdana"/>
              </a:rPr>
              <a:t>They </a:t>
            </a:r>
            <a:r>
              <a:rPr sz="2200" spc="-35" dirty="0">
                <a:latin typeface="Verdana"/>
                <a:cs typeface="Verdana"/>
              </a:rPr>
              <a:t>specialize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in</a:t>
            </a:r>
            <a:r>
              <a:rPr sz="2200" spc="-140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sourcing,</a:t>
            </a:r>
            <a:r>
              <a:rPr sz="2200" spc="-130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restoring,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50" dirty="0">
                <a:latin typeface="Verdana"/>
                <a:cs typeface="Verdana"/>
              </a:rPr>
              <a:t>and </a:t>
            </a:r>
            <a:r>
              <a:rPr sz="2200" spc="-100" dirty="0">
                <a:latin typeface="Verdana"/>
                <a:cs typeface="Verdana"/>
              </a:rPr>
              <a:t>selling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iconic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vehicles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from </a:t>
            </a:r>
            <a:r>
              <a:rPr sz="2200" spc="-25" dirty="0">
                <a:latin typeface="Verdana"/>
                <a:cs typeface="Verdana"/>
              </a:rPr>
              <a:t>automotive</a:t>
            </a:r>
            <a:r>
              <a:rPr sz="2200" spc="-150" dirty="0">
                <a:latin typeface="Verdana"/>
                <a:cs typeface="Verdana"/>
              </a:rPr>
              <a:t> history,</a:t>
            </a:r>
            <a:r>
              <a:rPr sz="2200" spc="-12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always</a:t>
            </a:r>
            <a:r>
              <a:rPr sz="2200" spc="-12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ensuring </a:t>
            </a:r>
            <a:r>
              <a:rPr sz="2200" dirty="0">
                <a:latin typeface="Verdana"/>
                <a:cs typeface="Verdana"/>
              </a:rPr>
              <a:t>top</a:t>
            </a:r>
            <a:r>
              <a:rPr sz="2200" spc="-105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quality,</a:t>
            </a:r>
            <a:r>
              <a:rPr sz="2200" spc="-10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authenticity,</a:t>
            </a:r>
            <a:r>
              <a:rPr sz="2200" spc="-114" dirty="0">
                <a:latin typeface="Verdana"/>
                <a:cs typeface="Verdana"/>
              </a:rPr>
              <a:t> </a:t>
            </a:r>
            <a:r>
              <a:rPr sz="2200" spc="50" dirty="0">
                <a:latin typeface="Verdana"/>
                <a:cs typeface="Verdana"/>
              </a:rPr>
              <a:t>and </a:t>
            </a:r>
            <a:r>
              <a:rPr sz="2200" spc="-55" dirty="0">
                <a:latin typeface="Verdana"/>
                <a:cs typeface="Verdana"/>
              </a:rPr>
              <a:t>customer</a:t>
            </a:r>
            <a:r>
              <a:rPr sz="2200" spc="-12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satisfaction.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ts val="2380"/>
              </a:lnSpc>
              <a:spcBef>
                <a:spcPts val="630"/>
              </a:spcBef>
            </a:pPr>
            <a:r>
              <a:rPr sz="2200" spc="-25" dirty="0">
                <a:latin typeface="Verdana"/>
                <a:cs typeface="Verdana"/>
              </a:rPr>
              <a:t>Axon</a:t>
            </a:r>
            <a:r>
              <a:rPr sz="2200" spc="-1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needs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95" dirty="0">
                <a:latin typeface="Verdana"/>
                <a:cs typeface="Verdana"/>
              </a:rPr>
              <a:t>our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assistance</a:t>
            </a:r>
            <a:r>
              <a:rPr sz="2200" spc="-18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to analyze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their</a:t>
            </a:r>
            <a:r>
              <a:rPr sz="2200" spc="-175" dirty="0">
                <a:latin typeface="Verdana"/>
                <a:cs typeface="Verdana"/>
              </a:rPr>
              <a:t> </a:t>
            </a:r>
            <a:r>
              <a:rPr sz="2200" spc="85" dirty="0">
                <a:latin typeface="Verdana"/>
                <a:cs typeface="Verdana"/>
              </a:rPr>
              <a:t>data</a:t>
            </a:r>
            <a:r>
              <a:rPr sz="2200" spc="-130" dirty="0">
                <a:latin typeface="Verdana"/>
                <a:cs typeface="Verdana"/>
              </a:rPr>
              <a:t> </a:t>
            </a:r>
            <a:r>
              <a:rPr sz="2200" spc="-100" dirty="0">
                <a:latin typeface="Verdana"/>
                <a:cs typeface="Verdana"/>
              </a:rPr>
              <a:t>for</a:t>
            </a:r>
            <a:r>
              <a:rPr sz="2200" spc="-14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future</a:t>
            </a:r>
            <a:r>
              <a:rPr sz="2200" spc="-13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growth.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56" y="5760720"/>
            <a:ext cx="154305" cy="741045"/>
          </a:xfrm>
          <a:custGeom>
            <a:avLst/>
            <a:gdLst/>
            <a:ahLst/>
            <a:cxnLst/>
            <a:rect l="l" t="t" r="r" b="b"/>
            <a:pathLst>
              <a:path w="154304" h="741045">
                <a:moveTo>
                  <a:pt x="153923" y="0"/>
                </a:moveTo>
                <a:lnTo>
                  <a:pt x="0" y="0"/>
                </a:lnTo>
                <a:lnTo>
                  <a:pt x="0" y="740663"/>
                </a:lnTo>
                <a:lnTo>
                  <a:pt x="153923" y="740663"/>
                </a:lnTo>
                <a:lnTo>
                  <a:pt x="153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81769" y="66989"/>
            <a:ext cx="11910695" cy="6462395"/>
            <a:chOff x="281769" y="66989"/>
            <a:chExt cx="11910695" cy="6462395"/>
          </a:xfrm>
        </p:grpSpPr>
        <p:sp>
          <p:nvSpPr>
            <p:cNvPr id="6" name="object 6"/>
            <p:cNvSpPr/>
            <p:nvPr/>
          </p:nvSpPr>
          <p:spPr>
            <a:xfrm>
              <a:off x="358139" y="5762243"/>
              <a:ext cx="11833860" cy="741045"/>
            </a:xfrm>
            <a:custGeom>
              <a:avLst/>
              <a:gdLst/>
              <a:ahLst/>
              <a:cxnLst/>
              <a:rect l="l" t="t" r="r" b="b"/>
              <a:pathLst>
                <a:path w="11833860" h="741045">
                  <a:moveTo>
                    <a:pt x="11833860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11833860" y="740663"/>
                  </a:lnTo>
                  <a:lnTo>
                    <a:pt x="118338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80" y="339852"/>
              <a:ext cx="6458712" cy="618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96712" y="355091"/>
              <a:ext cx="6184900" cy="5915025"/>
            </a:xfrm>
            <a:custGeom>
              <a:avLst/>
              <a:gdLst/>
              <a:ahLst/>
              <a:cxnLst/>
              <a:rect l="l" t="t" r="r" b="b"/>
              <a:pathLst>
                <a:path w="6184900" h="5915025">
                  <a:moveTo>
                    <a:pt x="6184392" y="0"/>
                  </a:moveTo>
                  <a:lnTo>
                    <a:pt x="0" y="0"/>
                  </a:lnTo>
                  <a:lnTo>
                    <a:pt x="0" y="5914644"/>
                  </a:lnTo>
                  <a:lnTo>
                    <a:pt x="6184392" y="5914644"/>
                  </a:lnTo>
                  <a:lnTo>
                    <a:pt x="6184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7795" y="650748"/>
              <a:ext cx="5628132" cy="53233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69" y="66989"/>
              <a:ext cx="911693" cy="9267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1719" y="1175130"/>
            <a:ext cx="2978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465" dirty="0">
                <a:solidFill>
                  <a:srgbClr val="C55A11"/>
                </a:solidFill>
              </a:rPr>
              <a:t>Introduction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074" y="2092833"/>
            <a:ext cx="4662805" cy="39858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97815" marR="5080" indent="-285750">
              <a:lnSpc>
                <a:spcPct val="90000"/>
              </a:lnSpc>
              <a:spcBef>
                <a:spcPts val="315"/>
              </a:spcBef>
              <a:buFont typeface="Courier New"/>
              <a:buChar char="o"/>
              <a:tabLst>
                <a:tab pos="299085" algn="l"/>
              </a:tabLst>
            </a:pPr>
            <a:r>
              <a:rPr sz="1800" spc="-20" dirty="0">
                <a:latin typeface="Verdana"/>
                <a:cs typeface="Verdana"/>
              </a:rPr>
              <a:t>Axon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Classic</a:t>
            </a:r>
            <a:r>
              <a:rPr sz="1800" spc="-14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Cars,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small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retailer 	</a:t>
            </a:r>
            <a:r>
              <a:rPr sz="1800" spc="-40" dirty="0">
                <a:latin typeface="Verdana"/>
                <a:cs typeface="Verdana"/>
              </a:rPr>
              <a:t>specializing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in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classic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vehicles,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struggles 	</a:t>
            </a:r>
            <a:r>
              <a:rPr sz="1800" spc="-85" dirty="0">
                <a:latin typeface="Verdana"/>
                <a:cs typeface="Verdana"/>
              </a:rPr>
              <a:t>with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sales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management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35" dirty="0">
                <a:latin typeface="Verdana"/>
                <a:cs typeface="Verdana"/>
              </a:rPr>
              <a:t>and 	</a:t>
            </a:r>
            <a:r>
              <a:rPr sz="1800" spc="-10" dirty="0">
                <a:latin typeface="Verdana"/>
                <a:cs typeface="Verdana"/>
              </a:rPr>
              <a:t>analysis.</a:t>
            </a:r>
            <a:endParaRPr sz="1800">
              <a:latin typeface="Verdana"/>
              <a:cs typeface="Verdana"/>
            </a:endParaRPr>
          </a:p>
          <a:p>
            <a:pPr marL="297815" marR="521334" indent="-285750">
              <a:lnSpc>
                <a:spcPts val="1939"/>
              </a:lnSpc>
              <a:spcBef>
                <a:spcPts val="630"/>
              </a:spcBef>
              <a:buFont typeface="Courier New"/>
              <a:buChar char="o"/>
              <a:tabLst>
                <a:tab pos="299085" algn="l"/>
              </a:tabLst>
            </a:pPr>
            <a:r>
              <a:rPr sz="1800" spc="-140" dirty="0">
                <a:latin typeface="Verdana"/>
                <a:cs typeface="Verdana"/>
              </a:rPr>
              <a:t>Their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sales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team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lacks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access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to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100" dirty="0">
                <a:latin typeface="Verdana"/>
                <a:cs typeface="Verdana"/>
              </a:rPr>
              <a:t>a 	</a:t>
            </a:r>
            <a:r>
              <a:rPr sz="1800" spc="-25" dirty="0">
                <a:latin typeface="Verdana"/>
                <a:cs typeface="Verdana"/>
              </a:rPr>
              <a:t>centralized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130" dirty="0">
                <a:latin typeface="Verdana"/>
                <a:cs typeface="Verdana"/>
              </a:rPr>
              <a:t>system,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impeding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50" dirty="0">
                <a:latin typeface="Verdana"/>
                <a:cs typeface="Verdana"/>
              </a:rPr>
              <a:t>data 	</a:t>
            </a:r>
            <a:r>
              <a:rPr sz="1800" spc="-10" dirty="0">
                <a:latin typeface="Verdana"/>
                <a:cs typeface="Verdana"/>
              </a:rPr>
              <a:t>comprehension.</a:t>
            </a:r>
            <a:endParaRPr sz="1800">
              <a:latin typeface="Verdana"/>
              <a:cs typeface="Verdana"/>
            </a:endParaRPr>
          </a:p>
          <a:p>
            <a:pPr marL="297815" marR="253365" indent="-285750">
              <a:lnSpc>
                <a:spcPts val="1939"/>
              </a:lnSpc>
              <a:spcBef>
                <a:spcPts val="615"/>
              </a:spcBef>
              <a:buFont typeface="Courier New"/>
              <a:buChar char="o"/>
              <a:tabLst>
                <a:tab pos="299085" algn="l"/>
              </a:tabLst>
            </a:pPr>
            <a:r>
              <a:rPr sz="1800" dirty="0">
                <a:latin typeface="Verdana"/>
                <a:cs typeface="Verdana"/>
              </a:rPr>
              <a:t>Management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faces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difficulties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in 	</a:t>
            </a:r>
            <a:r>
              <a:rPr sz="1800" spc="-10" dirty="0">
                <a:latin typeface="Verdana"/>
                <a:cs typeface="Verdana"/>
              </a:rPr>
              <a:t>obtaining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accurate,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up-</a:t>
            </a:r>
            <a:r>
              <a:rPr sz="1800" spc="-90" dirty="0">
                <a:latin typeface="Verdana"/>
                <a:cs typeface="Verdana"/>
              </a:rPr>
              <a:t>to-</a:t>
            </a:r>
            <a:r>
              <a:rPr sz="1800" spc="50" dirty="0">
                <a:latin typeface="Verdana"/>
                <a:cs typeface="Verdana"/>
              </a:rPr>
              <a:t>date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sales 	</a:t>
            </a:r>
            <a:r>
              <a:rPr sz="1800" spc="-90" dirty="0">
                <a:latin typeface="Verdana"/>
                <a:cs typeface="Verdana"/>
              </a:rPr>
              <a:t>reports,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affecting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decision-</a:t>
            </a:r>
            <a:r>
              <a:rPr sz="1800" spc="-10" dirty="0">
                <a:latin typeface="Verdana"/>
                <a:cs typeface="Verdana"/>
              </a:rPr>
              <a:t>making.</a:t>
            </a:r>
            <a:endParaRPr sz="1800">
              <a:latin typeface="Verdana"/>
              <a:cs typeface="Verdana"/>
            </a:endParaRPr>
          </a:p>
          <a:p>
            <a:pPr marL="297815" marR="88900" indent="-285750">
              <a:lnSpc>
                <a:spcPct val="90000"/>
              </a:lnSpc>
              <a:spcBef>
                <a:spcPts val="580"/>
              </a:spcBef>
              <a:buFont typeface="Courier New"/>
              <a:buChar char="o"/>
              <a:tabLst>
                <a:tab pos="299085" algn="l"/>
              </a:tabLst>
            </a:pPr>
            <a:r>
              <a:rPr sz="1800" spc="-150" dirty="0">
                <a:latin typeface="Verdana"/>
                <a:cs typeface="Verdana"/>
              </a:rPr>
              <a:t>To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resolve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these </a:t>
            </a:r>
            <a:r>
              <a:rPr sz="1800" spc="-145" dirty="0">
                <a:latin typeface="Verdana"/>
                <a:cs typeface="Verdana"/>
              </a:rPr>
              <a:t>issues,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Axon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intends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to 	</a:t>
            </a:r>
            <a:r>
              <a:rPr sz="1800" spc="-40" dirty="0">
                <a:latin typeface="Verdana"/>
                <a:cs typeface="Verdana"/>
              </a:rPr>
              <a:t>implement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140" dirty="0">
                <a:latin typeface="Verdana"/>
                <a:cs typeface="Verdana"/>
              </a:rPr>
              <a:t>Business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Intelligence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(BI) 	</a:t>
            </a:r>
            <a:r>
              <a:rPr sz="1800" spc="-85" dirty="0">
                <a:latin typeface="Verdana"/>
                <a:cs typeface="Verdana"/>
              </a:rPr>
              <a:t>solution,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considering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PowerBI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SQL, 	</a:t>
            </a:r>
            <a:r>
              <a:rPr sz="1800" spc="-10" dirty="0">
                <a:latin typeface="Verdana"/>
                <a:cs typeface="Verdana"/>
              </a:rPr>
              <a:t>to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50" dirty="0">
                <a:latin typeface="Verdana"/>
                <a:cs typeface="Verdana"/>
              </a:rPr>
              <a:t>enhance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sales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management 	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analysis.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1325" y="635317"/>
            <a:ext cx="6276340" cy="5587365"/>
            <a:chOff x="5271325" y="635317"/>
            <a:chExt cx="6276340" cy="5587365"/>
          </a:xfrm>
        </p:grpSpPr>
        <p:sp>
          <p:nvSpPr>
            <p:cNvPr id="4" name="object 4"/>
            <p:cNvSpPr/>
            <p:nvPr/>
          </p:nvSpPr>
          <p:spPr>
            <a:xfrm>
              <a:off x="5276088" y="640080"/>
              <a:ext cx="6266815" cy="5577840"/>
            </a:xfrm>
            <a:custGeom>
              <a:avLst/>
              <a:gdLst/>
              <a:ahLst/>
              <a:cxnLst/>
              <a:rect l="l" t="t" r="r" b="b"/>
              <a:pathLst>
                <a:path w="6266815" h="5577840">
                  <a:moveTo>
                    <a:pt x="0" y="5577840"/>
                  </a:moveTo>
                  <a:lnTo>
                    <a:pt x="6266688" y="5577840"/>
                  </a:lnTo>
                  <a:lnTo>
                    <a:pt x="6266688" y="0"/>
                  </a:lnTo>
                  <a:lnTo>
                    <a:pt x="0" y="0"/>
                  </a:lnTo>
                  <a:lnTo>
                    <a:pt x="0" y="557784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2204" y="804672"/>
              <a:ext cx="5934456" cy="524865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1632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100"/>
              </a:spcBef>
            </a:pPr>
            <a:r>
              <a:rPr sz="3600" u="none" spc="-365" dirty="0">
                <a:solidFill>
                  <a:srgbClr val="C55A11"/>
                </a:solidFill>
              </a:rPr>
              <a:t>Problem</a:t>
            </a:r>
            <a:r>
              <a:rPr sz="3600" u="none" spc="-210" dirty="0">
                <a:solidFill>
                  <a:srgbClr val="C55A11"/>
                </a:solidFill>
              </a:rPr>
              <a:t> </a:t>
            </a:r>
            <a:r>
              <a:rPr sz="3600" u="none" spc="-409" dirty="0">
                <a:solidFill>
                  <a:srgbClr val="C55A11"/>
                </a:solidFill>
              </a:rPr>
              <a:t>Statement</a:t>
            </a:r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415290" y="1838705"/>
            <a:ext cx="4382770" cy="0"/>
          </a:xfrm>
          <a:custGeom>
            <a:avLst/>
            <a:gdLst/>
            <a:ahLst/>
            <a:cxnLst/>
            <a:rect l="l" t="t" r="r" b="b"/>
            <a:pathLst>
              <a:path w="4382770">
                <a:moveTo>
                  <a:pt x="0" y="0"/>
                </a:moveTo>
                <a:lnTo>
                  <a:pt x="438277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769" y="66989"/>
            <a:ext cx="911693" cy="926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769" y="66989"/>
            <a:ext cx="911693" cy="926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2154" y="136652"/>
            <a:ext cx="1718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345" dirty="0">
                <a:solidFill>
                  <a:srgbClr val="C55A11"/>
                </a:solidFill>
              </a:rPr>
              <a:t>Dataset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067305" y="802386"/>
            <a:ext cx="4382770" cy="0"/>
          </a:xfrm>
          <a:custGeom>
            <a:avLst/>
            <a:gdLst/>
            <a:ahLst/>
            <a:cxnLst/>
            <a:rect l="l" t="t" r="r" b="b"/>
            <a:pathLst>
              <a:path w="4382770">
                <a:moveTo>
                  <a:pt x="0" y="0"/>
                </a:moveTo>
                <a:lnTo>
                  <a:pt x="438277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8956" y="0"/>
            <a:ext cx="4543044" cy="68579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5219" y="1008379"/>
            <a:ext cx="7240270" cy="5697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340" marR="170053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Verdana"/>
                <a:cs typeface="Verdana"/>
              </a:rPr>
              <a:t>The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dataset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70" dirty="0">
                <a:latin typeface="Verdana"/>
                <a:cs typeface="Verdana"/>
              </a:rPr>
              <a:t>for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25" dirty="0">
                <a:latin typeface="Verdana"/>
                <a:cs typeface="Verdana"/>
              </a:rPr>
              <a:t>this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project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80" dirty="0">
                <a:latin typeface="Verdana"/>
                <a:cs typeface="Verdana"/>
              </a:rPr>
              <a:t>is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provided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through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spc="125" dirty="0">
                <a:latin typeface="Verdana"/>
                <a:cs typeface="Verdana"/>
              </a:rPr>
              <a:t>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MySQL </a:t>
            </a:r>
            <a:r>
              <a:rPr sz="1600" dirty="0">
                <a:latin typeface="Verdana"/>
                <a:cs typeface="Verdana"/>
              </a:rPr>
              <a:t>database,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which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comprises several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70" dirty="0">
                <a:latin typeface="Verdana"/>
                <a:cs typeface="Verdana"/>
              </a:rPr>
              <a:t>key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tables</a:t>
            </a:r>
            <a:endParaRPr sz="1600">
              <a:latin typeface="Verdana"/>
              <a:cs typeface="Verdana"/>
            </a:endParaRPr>
          </a:p>
          <a:p>
            <a:pPr marL="354965" marR="5080" indent="-342900">
              <a:lnSpc>
                <a:spcPct val="150000"/>
              </a:lnSpc>
              <a:spcBef>
                <a:spcPts val="315"/>
              </a:spcBef>
              <a:buAutoNum type="arabicPeriod"/>
              <a:tabLst>
                <a:tab pos="354965" algn="l"/>
              </a:tabLst>
            </a:pPr>
            <a:r>
              <a:rPr sz="1500" b="1" spc="-160" dirty="0">
                <a:latin typeface="Verdana"/>
                <a:cs typeface="Verdana"/>
              </a:rPr>
              <a:t>Customers:</a:t>
            </a:r>
            <a:r>
              <a:rPr sz="1500" b="1" spc="-20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Contains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35" dirty="0">
                <a:latin typeface="Verdana"/>
                <a:cs typeface="Verdana"/>
              </a:rPr>
              <a:t>customer</a:t>
            </a:r>
            <a:r>
              <a:rPr sz="1500" spc="-6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data,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which</a:t>
            </a:r>
            <a:r>
              <a:rPr sz="1500" spc="-90" dirty="0">
                <a:latin typeface="Verdana"/>
                <a:cs typeface="Verdana"/>
              </a:rPr>
              <a:t> </a:t>
            </a:r>
            <a:r>
              <a:rPr sz="1500" spc="-165" dirty="0">
                <a:latin typeface="Verdana"/>
                <a:cs typeface="Verdana"/>
              </a:rPr>
              <a:t>is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crucial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for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spc="-35" dirty="0">
                <a:latin typeface="Verdana"/>
                <a:cs typeface="Verdana"/>
              </a:rPr>
              <a:t>understanding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the client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base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and</a:t>
            </a:r>
            <a:r>
              <a:rPr sz="1500" spc="-3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preferences.</a:t>
            </a:r>
            <a:endParaRPr sz="1500">
              <a:latin typeface="Verdana"/>
              <a:cs typeface="Verdana"/>
            </a:endParaRPr>
          </a:p>
          <a:p>
            <a:pPr marL="354965" indent="-342265">
              <a:lnSpc>
                <a:spcPct val="100000"/>
              </a:lnSpc>
              <a:spcBef>
                <a:spcPts val="905"/>
              </a:spcBef>
              <a:buAutoNum type="arabicPeriod"/>
              <a:tabLst>
                <a:tab pos="354965" algn="l"/>
              </a:tabLst>
            </a:pPr>
            <a:r>
              <a:rPr sz="1500" b="1" spc="-165" dirty="0">
                <a:latin typeface="Verdana"/>
                <a:cs typeface="Verdana"/>
              </a:rPr>
              <a:t>Products:</a:t>
            </a:r>
            <a:r>
              <a:rPr sz="1500" b="1" spc="-35" dirty="0">
                <a:latin typeface="Verdana"/>
                <a:cs typeface="Verdana"/>
              </a:rPr>
              <a:t> </a:t>
            </a:r>
            <a:r>
              <a:rPr sz="1500" spc="-160" dirty="0">
                <a:latin typeface="Verdana"/>
                <a:cs typeface="Verdana"/>
              </a:rPr>
              <a:t>Lists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scale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model</a:t>
            </a:r>
            <a:r>
              <a:rPr sz="1500" spc="-65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cars</a:t>
            </a:r>
            <a:r>
              <a:rPr sz="1500" spc="-6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available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for </a:t>
            </a:r>
            <a:r>
              <a:rPr sz="1500" spc="-10" dirty="0">
                <a:latin typeface="Verdana"/>
                <a:cs typeface="Verdana"/>
              </a:rPr>
              <a:t>sale.</a:t>
            </a:r>
            <a:endParaRPr sz="1500">
              <a:latin typeface="Verdana"/>
              <a:cs typeface="Verdana"/>
            </a:endParaRPr>
          </a:p>
          <a:p>
            <a:pPr marL="354965" marR="265430" indent="-342900">
              <a:lnSpc>
                <a:spcPct val="150000"/>
              </a:lnSpc>
              <a:buAutoNum type="arabicPeriod"/>
              <a:tabLst>
                <a:tab pos="354965" algn="l"/>
              </a:tabLst>
            </a:pPr>
            <a:r>
              <a:rPr sz="1500" b="1" spc="-165" dirty="0">
                <a:latin typeface="Verdana"/>
                <a:cs typeface="Verdana"/>
              </a:rPr>
              <a:t>ProductLines:</a:t>
            </a:r>
            <a:r>
              <a:rPr sz="1500" b="1" spc="-3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Categorizes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products</a:t>
            </a:r>
            <a:r>
              <a:rPr sz="1500" spc="-65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into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various</a:t>
            </a:r>
            <a:r>
              <a:rPr sz="1500" spc="-9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product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line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categories, </a:t>
            </a:r>
            <a:r>
              <a:rPr sz="1500" dirty="0">
                <a:latin typeface="Verdana"/>
                <a:cs typeface="Verdana"/>
              </a:rPr>
              <a:t>aiding</a:t>
            </a:r>
            <a:r>
              <a:rPr sz="1500" spc="-12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in</a:t>
            </a:r>
            <a:r>
              <a:rPr sz="1500" spc="-12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sales</a:t>
            </a:r>
            <a:r>
              <a:rPr sz="1500" spc="-10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analysis.</a:t>
            </a:r>
            <a:endParaRPr sz="1500">
              <a:latin typeface="Verdana"/>
              <a:cs typeface="Verdana"/>
            </a:endParaRPr>
          </a:p>
          <a:p>
            <a:pPr marL="354965" indent="-34226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4965" algn="l"/>
              </a:tabLst>
            </a:pPr>
            <a:r>
              <a:rPr sz="1500" b="1" spc="-155" dirty="0">
                <a:latin typeface="Verdana"/>
                <a:cs typeface="Verdana"/>
              </a:rPr>
              <a:t>Orders:</a:t>
            </a:r>
            <a:r>
              <a:rPr sz="1500" b="1" spc="-65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Records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sales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orders</a:t>
            </a:r>
            <a:r>
              <a:rPr sz="1500" spc="-90" dirty="0">
                <a:latin typeface="Verdana"/>
                <a:cs typeface="Verdana"/>
              </a:rPr>
              <a:t> </a:t>
            </a:r>
            <a:r>
              <a:rPr sz="1500" spc="70" dirty="0">
                <a:latin typeface="Verdana"/>
                <a:cs typeface="Verdana"/>
              </a:rPr>
              <a:t>placed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by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customers,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35" dirty="0">
                <a:latin typeface="Verdana"/>
                <a:cs typeface="Verdana"/>
              </a:rPr>
              <a:t>offering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100" dirty="0">
                <a:latin typeface="Verdana"/>
                <a:cs typeface="Verdana"/>
              </a:rPr>
              <a:t>insights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into</a:t>
            </a:r>
            <a:endParaRPr sz="1500">
              <a:latin typeface="Verdana"/>
              <a:cs typeface="Verdana"/>
            </a:endParaRPr>
          </a:p>
          <a:p>
            <a:pPr marL="354965">
              <a:lnSpc>
                <a:spcPct val="100000"/>
              </a:lnSpc>
              <a:spcBef>
                <a:spcPts val="900"/>
              </a:spcBef>
            </a:pPr>
            <a:r>
              <a:rPr sz="1500" spc="-10" dirty="0">
                <a:latin typeface="Verdana"/>
                <a:cs typeface="Verdana"/>
              </a:rPr>
              <a:t>purchase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trends.</a:t>
            </a:r>
            <a:endParaRPr sz="1500">
              <a:latin typeface="Verdana"/>
              <a:cs typeface="Verdana"/>
            </a:endParaRPr>
          </a:p>
          <a:p>
            <a:pPr marL="354965" marR="250190" indent="-342900">
              <a:lnSpc>
                <a:spcPct val="150000"/>
              </a:lnSpc>
              <a:buAutoNum type="arabicPeriod" startAt="5"/>
              <a:tabLst>
                <a:tab pos="354965" algn="l"/>
              </a:tabLst>
            </a:pPr>
            <a:r>
              <a:rPr sz="1500" b="1" spc="-155" dirty="0">
                <a:latin typeface="Verdana"/>
                <a:cs typeface="Verdana"/>
              </a:rPr>
              <a:t>OrderDetails:</a:t>
            </a:r>
            <a:r>
              <a:rPr sz="1500" b="1" spc="-25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Contains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detailed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information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about</a:t>
            </a:r>
            <a:r>
              <a:rPr sz="1500" spc="-35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sales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spc="-35" dirty="0">
                <a:latin typeface="Verdana"/>
                <a:cs typeface="Verdana"/>
              </a:rPr>
              <a:t>order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line</a:t>
            </a:r>
            <a:r>
              <a:rPr sz="1500" spc="-65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items, </a:t>
            </a:r>
            <a:r>
              <a:rPr sz="1500" dirty="0">
                <a:latin typeface="Verdana"/>
                <a:cs typeface="Verdana"/>
              </a:rPr>
              <a:t>which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165" dirty="0">
                <a:latin typeface="Verdana"/>
                <a:cs typeface="Verdana"/>
              </a:rPr>
              <a:t>is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essential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for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spc="114" dirty="0">
                <a:latin typeface="Verdana"/>
                <a:cs typeface="Verdana"/>
              </a:rPr>
              <a:t>a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granular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analysis</a:t>
            </a:r>
            <a:r>
              <a:rPr sz="1500" spc="-10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of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sales</a:t>
            </a:r>
            <a:r>
              <a:rPr sz="1500" spc="-9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data.</a:t>
            </a:r>
            <a:endParaRPr sz="1500">
              <a:latin typeface="Verdana"/>
              <a:cs typeface="Verdana"/>
            </a:endParaRPr>
          </a:p>
          <a:p>
            <a:pPr marL="354965" indent="-342265">
              <a:lnSpc>
                <a:spcPct val="100000"/>
              </a:lnSpc>
              <a:spcBef>
                <a:spcPts val="900"/>
              </a:spcBef>
              <a:buAutoNum type="arabicPeriod" startAt="5"/>
              <a:tabLst>
                <a:tab pos="354965" algn="l"/>
              </a:tabLst>
            </a:pPr>
            <a:r>
              <a:rPr sz="1500" b="1" spc="-165" dirty="0">
                <a:latin typeface="Verdana"/>
                <a:cs typeface="Verdana"/>
              </a:rPr>
              <a:t>Payments:</a:t>
            </a:r>
            <a:r>
              <a:rPr sz="1500" b="1" spc="-40" dirty="0">
                <a:latin typeface="Verdana"/>
                <a:cs typeface="Verdana"/>
              </a:rPr>
              <a:t> </a:t>
            </a:r>
            <a:r>
              <a:rPr sz="1500" spc="-105" dirty="0">
                <a:latin typeface="Verdana"/>
                <a:cs typeface="Verdana"/>
              </a:rPr>
              <a:t>Stores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payment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data,</a:t>
            </a:r>
            <a:r>
              <a:rPr sz="1500" spc="-9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enabling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35" dirty="0">
                <a:latin typeface="Verdana"/>
                <a:cs typeface="Verdana"/>
              </a:rPr>
              <a:t>tracking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of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customer</a:t>
            </a:r>
            <a:endParaRPr sz="1500">
              <a:latin typeface="Verdana"/>
              <a:cs typeface="Verdana"/>
            </a:endParaRPr>
          </a:p>
          <a:p>
            <a:pPr marL="354965">
              <a:lnSpc>
                <a:spcPct val="100000"/>
              </a:lnSpc>
              <a:spcBef>
                <a:spcPts val="905"/>
              </a:spcBef>
            </a:pPr>
            <a:r>
              <a:rPr sz="1500" spc="-10" dirty="0">
                <a:latin typeface="Verdana"/>
                <a:cs typeface="Verdana"/>
              </a:rPr>
              <a:t>transactions.</a:t>
            </a:r>
            <a:endParaRPr sz="1500">
              <a:latin typeface="Verdana"/>
              <a:cs typeface="Verdana"/>
            </a:endParaRPr>
          </a:p>
          <a:p>
            <a:pPr marL="354965" marR="1101090" indent="-342900">
              <a:lnSpc>
                <a:spcPct val="150000"/>
              </a:lnSpc>
              <a:buAutoNum type="arabicPeriod" startAt="7"/>
              <a:tabLst>
                <a:tab pos="354965" algn="l"/>
              </a:tabLst>
            </a:pPr>
            <a:r>
              <a:rPr sz="1500" b="1" spc="-150" dirty="0">
                <a:latin typeface="Verdana"/>
                <a:cs typeface="Verdana"/>
              </a:rPr>
              <a:t>Employees</a:t>
            </a:r>
            <a:r>
              <a:rPr sz="1500" spc="-150" dirty="0">
                <a:latin typeface="Verdana"/>
                <a:cs typeface="Verdana"/>
              </a:rPr>
              <a:t>: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Contains</a:t>
            </a:r>
            <a:r>
              <a:rPr sz="1500" spc="-70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information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about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-40" dirty="0">
                <a:latin typeface="Verdana"/>
                <a:cs typeface="Verdana"/>
              </a:rPr>
              <a:t>all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employees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50" dirty="0">
                <a:latin typeface="Verdana"/>
                <a:cs typeface="Verdana"/>
              </a:rPr>
              <a:t>and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the </a:t>
            </a:r>
            <a:r>
              <a:rPr sz="1500" spc="-50" dirty="0">
                <a:latin typeface="Verdana"/>
                <a:cs typeface="Verdana"/>
              </a:rPr>
              <a:t>organization's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structure,</a:t>
            </a:r>
            <a:r>
              <a:rPr sz="1500" spc="-65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including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reporting</a:t>
            </a:r>
            <a:r>
              <a:rPr sz="1500" spc="-7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relationships.</a:t>
            </a:r>
            <a:endParaRPr sz="1500">
              <a:latin typeface="Verdana"/>
              <a:cs typeface="Verdana"/>
            </a:endParaRPr>
          </a:p>
          <a:p>
            <a:pPr marL="354965" marR="258445" indent="-342900">
              <a:lnSpc>
                <a:spcPct val="150000"/>
              </a:lnSpc>
              <a:buAutoNum type="arabicPeriod" startAt="7"/>
              <a:tabLst>
                <a:tab pos="354965" algn="l"/>
              </a:tabLst>
            </a:pPr>
            <a:r>
              <a:rPr sz="1500" b="1" spc="-130" dirty="0">
                <a:latin typeface="Verdana"/>
                <a:cs typeface="Verdana"/>
              </a:rPr>
              <a:t>Offices:</a:t>
            </a:r>
            <a:r>
              <a:rPr sz="1500" b="1" spc="-15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Provides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60" dirty="0">
                <a:latin typeface="Verdana"/>
                <a:cs typeface="Verdana"/>
              </a:rPr>
              <a:t>data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on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sales</a:t>
            </a:r>
            <a:r>
              <a:rPr sz="1500" spc="-8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office</a:t>
            </a:r>
            <a:r>
              <a:rPr sz="1500" spc="-55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locations,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which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may</a:t>
            </a:r>
            <a:r>
              <a:rPr sz="1500" spc="-7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impact</a:t>
            </a:r>
            <a:r>
              <a:rPr sz="1500" spc="-6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sales performance.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453" y="120142"/>
            <a:ext cx="56876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u="none" spc="-455" dirty="0">
                <a:solidFill>
                  <a:srgbClr val="C55A11"/>
                </a:solidFill>
              </a:rPr>
              <a:t>Entity</a:t>
            </a:r>
            <a:r>
              <a:rPr sz="3400" u="none" spc="-195" dirty="0">
                <a:solidFill>
                  <a:srgbClr val="C55A11"/>
                </a:solidFill>
              </a:rPr>
              <a:t> </a:t>
            </a:r>
            <a:r>
              <a:rPr sz="3400" u="none" spc="-350" dirty="0">
                <a:solidFill>
                  <a:srgbClr val="C55A11"/>
                </a:solidFill>
              </a:rPr>
              <a:t>Relationship</a:t>
            </a:r>
            <a:r>
              <a:rPr sz="3400" u="none" spc="-195" dirty="0">
                <a:solidFill>
                  <a:srgbClr val="C55A11"/>
                </a:solidFill>
              </a:rPr>
              <a:t> </a:t>
            </a:r>
            <a:r>
              <a:rPr sz="3400" u="none" spc="-315" dirty="0">
                <a:solidFill>
                  <a:srgbClr val="C55A11"/>
                </a:solidFill>
              </a:rPr>
              <a:t>Diagram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3201161" y="832866"/>
            <a:ext cx="5870575" cy="0"/>
          </a:xfrm>
          <a:custGeom>
            <a:avLst/>
            <a:gdLst/>
            <a:ahLst/>
            <a:cxnLst/>
            <a:rect l="l" t="t" r="r" b="b"/>
            <a:pathLst>
              <a:path w="5870575">
                <a:moveTo>
                  <a:pt x="0" y="0"/>
                </a:moveTo>
                <a:lnTo>
                  <a:pt x="5870447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1769" y="66989"/>
            <a:ext cx="11176635" cy="6604634"/>
            <a:chOff x="281769" y="66989"/>
            <a:chExt cx="11176635" cy="660463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58" y="1057638"/>
              <a:ext cx="10647444" cy="561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4639" y="399288"/>
              <a:ext cx="920496" cy="9204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69" y="66989"/>
              <a:ext cx="911693" cy="92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68350" cy="6090285"/>
          </a:xfrm>
          <a:custGeom>
            <a:avLst/>
            <a:gdLst/>
            <a:ahLst/>
            <a:cxnLst/>
            <a:rect l="l" t="t" r="r" b="b"/>
            <a:pathLst>
              <a:path w="768350" h="6090285">
                <a:moveTo>
                  <a:pt x="768096" y="0"/>
                </a:moveTo>
                <a:lnTo>
                  <a:pt x="0" y="0"/>
                </a:lnTo>
                <a:lnTo>
                  <a:pt x="0" y="6089904"/>
                </a:lnTo>
                <a:lnTo>
                  <a:pt x="768096" y="6089904"/>
                </a:lnTo>
                <a:lnTo>
                  <a:pt x="768096" y="0"/>
                </a:lnTo>
                <a:close/>
              </a:path>
            </a:pathLst>
          </a:custGeom>
          <a:solidFill>
            <a:srgbClr val="866D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26591" y="0"/>
            <a:ext cx="11265535" cy="6858000"/>
            <a:chOff x="926591" y="0"/>
            <a:chExt cx="1126553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380" y="3264407"/>
              <a:ext cx="6103620" cy="35935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591" y="0"/>
              <a:ext cx="7278624" cy="38953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40851" y="643127"/>
              <a:ext cx="3851275" cy="2473960"/>
            </a:xfrm>
            <a:custGeom>
              <a:avLst/>
              <a:gdLst/>
              <a:ahLst/>
              <a:cxnLst/>
              <a:rect l="l" t="t" r="r" b="b"/>
              <a:pathLst>
                <a:path w="3851275" h="2473960">
                  <a:moveTo>
                    <a:pt x="3851148" y="0"/>
                  </a:moveTo>
                  <a:lnTo>
                    <a:pt x="0" y="0"/>
                  </a:lnTo>
                  <a:lnTo>
                    <a:pt x="0" y="2473452"/>
                  </a:lnTo>
                  <a:lnTo>
                    <a:pt x="3851148" y="2473452"/>
                  </a:lnTo>
                  <a:lnTo>
                    <a:pt x="3851148" y="0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6591" y="4069079"/>
              <a:ext cx="5000625" cy="2021205"/>
            </a:xfrm>
            <a:custGeom>
              <a:avLst/>
              <a:gdLst/>
              <a:ahLst/>
              <a:cxnLst/>
              <a:rect l="l" t="t" r="r" b="b"/>
              <a:pathLst>
                <a:path w="5000625" h="2021204">
                  <a:moveTo>
                    <a:pt x="5000244" y="0"/>
                  </a:moveTo>
                  <a:lnTo>
                    <a:pt x="0" y="0"/>
                  </a:lnTo>
                  <a:lnTo>
                    <a:pt x="0" y="2020824"/>
                  </a:lnTo>
                  <a:lnTo>
                    <a:pt x="5000244" y="2020824"/>
                  </a:lnTo>
                  <a:lnTo>
                    <a:pt x="5000244" y="0"/>
                  </a:lnTo>
                  <a:close/>
                </a:path>
              </a:pathLst>
            </a:custGeom>
            <a:solidFill>
              <a:srgbClr val="D0CEC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0233" y="4783073"/>
              <a:ext cx="4382770" cy="0"/>
            </a:xfrm>
            <a:custGeom>
              <a:avLst/>
              <a:gdLst/>
              <a:ahLst/>
              <a:cxnLst/>
              <a:rect l="l" t="t" r="r" b="b"/>
              <a:pathLst>
                <a:path w="4382770">
                  <a:moveTo>
                    <a:pt x="0" y="0"/>
                  </a:moveTo>
                  <a:lnTo>
                    <a:pt x="4382770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3724" y="4079240"/>
            <a:ext cx="4312285" cy="1717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5" dirty="0">
                <a:solidFill>
                  <a:srgbClr val="C55A11"/>
                </a:solidFill>
                <a:latin typeface="Verdana"/>
                <a:cs typeface="Verdana"/>
              </a:rPr>
              <a:t>Uncovering</a:t>
            </a:r>
            <a:r>
              <a:rPr sz="3600" b="1" spc="-2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3600" b="1" spc="-515" dirty="0">
                <a:solidFill>
                  <a:srgbClr val="C55A11"/>
                </a:solidFill>
                <a:latin typeface="Verdana"/>
                <a:cs typeface="Verdana"/>
              </a:rPr>
              <a:t>Insights</a:t>
            </a:r>
            <a:endParaRPr sz="3600">
              <a:latin typeface="Verdana"/>
              <a:cs typeface="Verdana"/>
            </a:endParaRPr>
          </a:p>
          <a:p>
            <a:pPr marL="1085215" marR="757555">
              <a:lnSpc>
                <a:spcPct val="100000"/>
              </a:lnSpc>
              <a:spcBef>
                <a:spcPts val="2280"/>
              </a:spcBef>
            </a:pPr>
            <a:r>
              <a:rPr sz="2800" b="1" spc="-434" dirty="0">
                <a:latin typeface="Verdana"/>
                <a:cs typeface="Verdana"/>
              </a:rPr>
              <a:t>RDBMS</a:t>
            </a:r>
            <a:r>
              <a:rPr sz="2800" b="1" spc="-155" dirty="0">
                <a:latin typeface="Verdana"/>
                <a:cs typeface="Verdana"/>
              </a:rPr>
              <a:t> </a:t>
            </a:r>
            <a:r>
              <a:rPr sz="2800" b="1" spc="-295" dirty="0">
                <a:latin typeface="Verdana"/>
                <a:cs typeface="Verdana"/>
              </a:rPr>
              <a:t>Used</a:t>
            </a:r>
            <a:r>
              <a:rPr sz="2800" b="1" spc="-160" dirty="0">
                <a:latin typeface="Verdana"/>
                <a:cs typeface="Verdana"/>
              </a:rPr>
              <a:t> </a:t>
            </a:r>
            <a:r>
              <a:rPr sz="2800" b="1" spc="-295" dirty="0">
                <a:latin typeface="Verdana"/>
                <a:cs typeface="Verdana"/>
              </a:rPr>
              <a:t>:- </a:t>
            </a:r>
            <a:r>
              <a:rPr sz="2800" b="1" spc="-310" dirty="0">
                <a:latin typeface="Verdana"/>
                <a:cs typeface="Verdana"/>
              </a:rPr>
              <a:t>MySQL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2484"/>
            <a:ext cx="11465560" cy="2982595"/>
            <a:chOff x="0" y="62484"/>
            <a:chExt cx="11465560" cy="29825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9428" y="719328"/>
              <a:ext cx="2325624" cy="23256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84111"/>
              <a:ext cx="11277600" cy="5906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7360" y="438912"/>
              <a:ext cx="8209915" cy="935990"/>
            </a:xfrm>
            <a:custGeom>
              <a:avLst/>
              <a:gdLst/>
              <a:ahLst/>
              <a:cxnLst/>
              <a:rect l="l" t="t" r="r" b="b"/>
              <a:pathLst>
                <a:path w="8209915" h="935990">
                  <a:moveTo>
                    <a:pt x="0" y="155955"/>
                  </a:moveTo>
                  <a:lnTo>
                    <a:pt x="7953" y="106671"/>
                  </a:lnTo>
                  <a:lnTo>
                    <a:pt x="30097" y="63861"/>
                  </a:lnTo>
                  <a:lnTo>
                    <a:pt x="63861" y="30097"/>
                  </a:lnTo>
                  <a:lnTo>
                    <a:pt x="106671" y="7953"/>
                  </a:lnTo>
                  <a:lnTo>
                    <a:pt x="155956" y="0"/>
                  </a:lnTo>
                  <a:lnTo>
                    <a:pt x="8053832" y="0"/>
                  </a:lnTo>
                  <a:lnTo>
                    <a:pt x="8103116" y="7953"/>
                  </a:lnTo>
                  <a:lnTo>
                    <a:pt x="8145926" y="30097"/>
                  </a:lnTo>
                  <a:lnTo>
                    <a:pt x="8179690" y="63861"/>
                  </a:lnTo>
                  <a:lnTo>
                    <a:pt x="8201834" y="106671"/>
                  </a:lnTo>
                  <a:lnTo>
                    <a:pt x="8209788" y="155955"/>
                  </a:lnTo>
                  <a:lnTo>
                    <a:pt x="8209788" y="779779"/>
                  </a:lnTo>
                  <a:lnTo>
                    <a:pt x="8201834" y="829064"/>
                  </a:lnTo>
                  <a:lnTo>
                    <a:pt x="8179690" y="871874"/>
                  </a:lnTo>
                  <a:lnTo>
                    <a:pt x="8145926" y="905638"/>
                  </a:lnTo>
                  <a:lnTo>
                    <a:pt x="8103116" y="927782"/>
                  </a:lnTo>
                  <a:lnTo>
                    <a:pt x="8053832" y="935736"/>
                  </a:lnTo>
                  <a:lnTo>
                    <a:pt x="155956" y="935736"/>
                  </a:lnTo>
                  <a:lnTo>
                    <a:pt x="106671" y="927782"/>
                  </a:lnTo>
                  <a:lnTo>
                    <a:pt x="63861" y="905638"/>
                  </a:lnTo>
                  <a:lnTo>
                    <a:pt x="30097" y="871874"/>
                  </a:lnTo>
                  <a:lnTo>
                    <a:pt x="7953" y="829064"/>
                  </a:lnTo>
                  <a:lnTo>
                    <a:pt x="0" y="779779"/>
                  </a:lnTo>
                  <a:lnTo>
                    <a:pt x="0" y="155955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7925" y="535051"/>
            <a:ext cx="6618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8725" marR="5080" indent="-1216660">
              <a:lnSpc>
                <a:spcPct val="100000"/>
              </a:lnSpc>
              <a:spcBef>
                <a:spcPts val="100"/>
              </a:spcBef>
            </a:pPr>
            <a:r>
              <a:rPr sz="2400" u="none" spc="-330" dirty="0"/>
              <a:t>Who</a:t>
            </a:r>
            <a:r>
              <a:rPr sz="2400" u="none" spc="-135" dirty="0"/>
              <a:t> </a:t>
            </a:r>
            <a:r>
              <a:rPr sz="2400" u="none" spc="-185" dirty="0"/>
              <a:t>are</a:t>
            </a:r>
            <a:r>
              <a:rPr sz="2400" u="none" spc="-120" dirty="0"/>
              <a:t> </a:t>
            </a:r>
            <a:r>
              <a:rPr sz="2400" u="none" spc="-245" dirty="0"/>
              <a:t>the</a:t>
            </a:r>
            <a:r>
              <a:rPr sz="2400" u="none" spc="-130" dirty="0"/>
              <a:t> </a:t>
            </a:r>
            <a:r>
              <a:rPr sz="2400" u="none" spc="-200" dirty="0"/>
              <a:t>top</a:t>
            </a:r>
            <a:r>
              <a:rPr sz="2400" u="none" spc="-125" dirty="0"/>
              <a:t> </a:t>
            </a:r>
            <a:r>
              <a:rPr sz="2400" u="none" spc="-380" dirty="0"/>
              <a:t>5</a:t>
            </a:r>
            <a:r>
              <a:rPr sz="2400" u="none" spc="-120" dirty="0"/>
              <a:t> </a:t>
            </a:r>
            <a:r>
              <a:rPr sz="2400" u="none" spc="-254" dirty="0"/>
              <a:t>customers</a:t>
            </a:r>
            <a:r>
              <a:rPr sz="2400" u="none" spc="-145" dirty="0"/>
              <a:t> </a:t>
            </a:r>
            <a:r>
              <a:rPr sz="2400" u="none" spc="-350" dirty="0"/>
              <a:t>with</a:t>
            </a:r>
            <a:r>
              <a:rPr sz="2400" u="none" spc="-125" dirty="0"/>
              <a:t> </a:t>
            </a:r>
            <a:r>
              <a:rPr sz="2400" u="none" spc="-245" dirty="0"/>
              <a:t>the</a:t>
            </a:r>
            <a:r>
              <a:rPr sz="2400" u="none" spc="-130" dirty="0"/>
              <a:t> </a:t>
            </a:r>
            <a:r>
              <a:rPr sz="2400" u="none" spc="-215" dirty="0"/>
              <a:t>highest </a:t>
            </a:r>
            <a:r>
              <a:rPr sz="2400" u="none" spc="-245" dirty="0"/>
              <a:t>number</a:t>
            </a:r>
            <a:r>
              <a:rPr sz="2400" u="none" spc="-135" dirty="0"/>
              <a:t> </a:t>
            </a:r>
            <a:r>
              <a:rPr sz="2400" u="none" spc="-245" dirty="0"/>
              <a:t>of</a:t>
            </a:r>
            <a:r>
              <a:rPr sz="2400" u="none" spc="-110" dirty="0"/>
              <a:t> </a:t>
            </a:r>
            <a:r>
              <a:rPr sz="2400" u="none" spc="-215" dirty="0"/>
              <a:t>products</a:t>
            </a:r>
            <a:r>
              <a:rPr sz="2400" u="none" spc="-120" dirty="0"/>
              <a:t> </a:t>
            </a:r>
            <a:r>
              <a:rPr sz="2400" u="none" spc="-35" dirty="0"/>
              <a:t>ordered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1717020" cy="6698615"/>
            <a:chOff x="0" y="62484"/>
            <a:chExt cx="11717020" cy="6698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92139" y="5201412"/>
              <a:ext cx="6018530" cy="1553210"/>
            </a:xfrm>
            <a:custGeom>
              <a:avLst/>
              <a:gdLst/>
              <a:ahLst/>
              <a:cxnLst/>
              <a:rect l="l" t="t" r="r" b="b"/>
              <a:pathLst>
                <a:path w="6018530" h="1553209">
                  <a:moveTo>
                    <a:pt x="0" y="258825"/>
                  </a:moveTo>
                  <a:lnTo>
                    <a:pt x="4168" y="212286"/>
                  </a:lnTo>
                  <a:lnTo>
                    <a:pt x="16186" y="168490"/>
                  </a:lnTo>
                  <a:lnTo>
                    <a:pt x="35324" y="128166"/>
                  </a:lnTo>
                  <a:lnTo>
                    <a:pt x="60854" y="92044"/>
                  </a:lnTo>
                  <a:lnTo>
                    <a:pt x="92044" y="60854"/>
                  </a:lnTo>
                  <a:lnTo>
                    <a:pt x="128166" y="35324"/>
                  </a:lnTo>
                  <a:lnTo>
                    <a:pt x="168490" y="16186"/>
                  </a:lnTo>
                  <a:lnTo>
                    <a:pt x="212286" y="4168"/>
                  </a:lnTo>
                  <a:lnTo>
                    <a:pt x="258825" y="0"/>
                  </a:lnTo>
                  <a:lnTo>
                    <a:pt x="5759450" y="0"/>
                  </a:lnTo>
                  <a:lnTo>
                    <a:pt x="5805989" y="4168"/>
                  </a:lnTo>
                  <a:lnTo>
                    <a:pt x="5849785" y="16186"/>
                  </a:lnTo>
                  <a:lnTo>
                    <a:pt x="5890109" y="35324"/>
                  </a:lnTo>
                  <a:lnTo>
                    <a:pt x="5926231" y="60854"/>
                  </a:lnTo>
                  <a:lnTo>
                    <a:pt x="5957421" y="92044"/>
                  </a:lnTo>
                  <a:lnTo>
                    <a:pt x="5982951" y="128166"/>
                  </a:lnTo>
                  <a:lnTo>
                    <a:pt x="6002089" y="168490"/>
                  </a:lnTo>
                  <a:lnTo>
                    <a:pt x="6014107" y="212286"/>
                  </a:lnTo>
                  <a:lnTo>
                    <a:pt x="6018276" y="258825"/>
                  </a:lnTo>
                  <a:lnTo>
                    <a:pt x="6018276" y="1294130"/>
                  </a:lnTo>
                  <a:lnTo>
                    <a:pt x="6014107" y="1340652"/>
                  </a:lnTo>
                  <a:lnTo>
                    <a:pt x="6002089" y="1384439"/>
                  </a:lnTo>
                  <a:lnTo>
                    <a:pt x="5982951" y="1424761"/>
                  </a:lnTo>
                  <a:lnTo>
                    <a:pt x="5957421" y="1460885"/>
                  </a:lnTo>
                  <a:lnTo>
                    <a:pt x="5926231" y="1492081"/>
                  </a:lnTo>
                  <a:lnTo>
                    <a:pt x="5890109" y="1517617"/>
                  </a:lnTo>
                  <a:lnTo>
                    <a:pt x="5849785" y="1536762"/>
                  </a:lnTo>
                  <a:lnTo>
                    <a:pt x="5805989" y="1548785"/>
                  </a:lnTo>
                  <a:lnTo>
                    <a:pt x="5759450" y="1552956"/>
                  </a:lnTo>
                  <a:lnTo>
                    <a:pt x="258825" y="1552956"/>
                  </a:lnTo>
                  <a:lnTo>
                    <a:pt x="212286" y="1548785"/>
                  </a:lnTo>
                  <a:lnTo>
                    <a:pt x="168490" y="1536762"/>
                  </a:lnTo>
                  <a:lnTo>
                    <a:pt x="128166" y="1517617"/>
                  </a:lnTo>
                  <a:lnTo>
                    <a:pt x="92044" y="1492081"/>
                  </a:lnTo>
                  <a:lnTo>
                    <a:pt x="60854" y="1460885"/>
                  </a:lnTo>
                  <a:lnTo>
                    <a:pt x="35324" y="1424761"/>
                  </a:lnTo>
                  <a:lnTo>
                    <a:pt x="16186" y="1384439"/>
                  </a:lnTo>
                  <a:lnTo>
                    <a:pt x="4168" y="1340652"/>
                  </a:lnTo>
                  <a:lnTo>
                    <a:pt x="0" y="1294130"/>
                  </a:lnTo>
                  <a:lnTo>
                    <a:pt x="0" y="25882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7301" y="5309361"/>
            <a:ext cx="54787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Verdana"/>
                <a:cs typeface="Verdana"/>
              </a:rPr>
              <a:t>Suggestion-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stronger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relationships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'Euro+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Shopping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Channel'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'Mini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Gifts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Distributors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Ltd.'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better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sales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collaborations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5236" y="1821179"/>
            <a:ext cx="10807065" cy="2707005"/>
            <a:chOff x="745236" y="1821179"/>
            <a:chExt cx="10807065" cy="27070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236" y="1821179"/>
              <a:ext cx="6437375" cy="27066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7224" y="2016251"/>
              <a:ext cx="4044696" cy="2292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47472"/>
              <a:ext cx="11277600" cy="59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63624" y="566927"/>
              <a:ext cx="9443085" cy="684530"/>
            </a:xfrm>
            <a:custGeom>
              <a:avLst/>
              <a:gdLst/>
              <a:ahLst/>
              <a:cxnLst/>
              <a:rect l="l" t="t" r="r" b="b"/>
              <a:pathLst>
                <a:path w="9443085" h="684530">
                  <a:moveTo>
                    <a:pt x="0" y="114046"/>
                  </a:moveTo>
                  <a:lnTo>
                    <a:pt x="8961" y="69651"/>
                  </a:lnTo>
                  <a:lnTo>
                    <a:pt x="33400" y="33400"/>
                  </a:lnTo>
                  <a:lnTo>
                    <a:pt x="69651" y="8961"/>
                  </a:lnTo>
                  <a:lnTo>
                    <a:pt x="114045" y="0"/>
                  </a:lnTo>
                  <a:lnTo>
                    <a:pt x="9328658" y="0"/>
                  </a:lnTo>
                  <a:lnTo>
                    <a:pt x="9373052" y="8961"/>
                  </a:lnTo>
                  <a:lnTo>
                    <a:pt x="9409303" y="33400"/>
                  </a:lnTo>
                  <a:lnTo>
                    <a:pt x="9433742" y="69651"/>
                  </a:lnTo>
                  <a:lnTo>
                    <a:pt x="9442704" y="114046"/>
                  </a:lnTo>
                  <a:lnTo>
                    <a:pt x="9442704" y="570230"/>
                  </a:lnTo>
                  <a:lnTo>
                    <a:pt x="9433742" y="614624"/>
                  </a:lnTo>
                  <a:lnTo>
                    <a:pt x="9409303" y="650875"/>
                  </a:lnTo>
                  <a:lnTo>
                    <a:pt x="9373052" y="675314"/>
                  </a:lnTo>
                  <a:lnTo>
                    <a:pt x="9328658" y="684276"/>
                  </a:lnTo>
                  <a:lnTo>
                    <a:pt x="114045" y="684276"/>
                  </a:lnTo>
                  <a:lnTo>
                    <a:pt x="69651" y="675314"/>
                  </a:lnTo>
                  <a:lnTo>
                    <a:pt x="33401" y="650875"/>
                  </a:lnTo>
                  <a:lnTo>
                    <a:pt x="8961" y="614624"/>
                  </a:lnTo>
                  <a:lnTo>
                    <a:pt x="0" y="570230"/>
                  </a:lnTo>
                  <a:lnTo>
                    <a:pt x="0" y="114046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6666" y="705992"/>
            <a:ext cx="8383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254" dirty="0"/>
              <a:t>find</a:t>
            </a:r>
            <a:r>
              <a:rPr sz="2400" u="none" spc="-135" dirty="0"/>
              <a:t> </a:t>
            </a:r>
            <a:r>
              <a:rPr sz="2400" u="none" spc="-245" dirty="0"/>
              <a:t>the</a:t>
            </a:r>
            <a:r>
              <a:rPr sz="2400" u="none" spc="-120" dirty="0"/>
              <a:t> </a:t>
            </a:r>
            <a:r>
              <a:rPr sz="2400" u="none" spc="-245" dirty="0"/>
              <a:t>highest</a:t>
            </a:r>
            <a:r>
              <a:rPr sz="2400" u="none" spc="-130" dirty="0"/>
              <a:t> </a:t>
            </a:r>
            <a:r>
              <a:rPr sz="2400" u="none" spc="-245" dirty="0"/>
              <a:t>number</a:t>
            </a:r>
            <a:r>
              <a:rPr sz="2400" u="none" spc="-140" dirty="0"/>
              <a:t> </a:t>
            </a:r>
            <a:r>
              <a:rPr sz="2400" u="none" spc="-245" dirty="0"/>
              <a:t>of</a:t>
            </a:r>
            <a:r>
              <a:rPr sz="2400" u="none" spc="-120" dirty="0"/>
              <a:t> </a:t>
            </a:r>
            <a:r>
              <a:rPr sz="2400" u="none" spc="-254" dirty="0"/>
              <a:t>customers</a:t>
            </a:r>
            <a:r>
              <a:rPr sz="2400" u="none" spc="-150" dirty="0"/>
              <a:t> </a:t>
            </a:r>
            <a:r>
              <a:rPr sz="2400" u="none" spc="-305" dirty="0"/>
              <a:t>from</a:t>
            </a:r>
            <a:r>
              <a:rPr sz="2400" u="none" spc="-130" dirty="0"/>
              <a:t> </a:t>
            </a:r>
            <a:r>
              <a:rPr sz="2400" u="none" spc="-235" dirty="0"/>
              <a:t>which</a:t>
            </a:r>
            <a:r>
              <a:rPr sz="2400" u="none" spc="-130" dirty="0"/>
              <a:t> </a:t>
            </a:r>
            <a:r>
              <a:rPr sz="2400" u="none" spc="-160" dirty="0"/>
              <a:t>country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0" y="62484"/>
            <a:ext cx="10898505" cy="4910455"/>
            <a:chOff x="0" y="62484"/>
            <a:chExt cx="10898505" cy="49104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007" y="1853184"/>
              <a:ext cx="6536435" cy="3119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3400" y="1973579"/>
              <a:ext cx="2744724" cy="26898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484"/>
              <a:ext cx="1475231" cy="93573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73292" y="5278882"/>
            <a:ext cx="5885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FFFFF"/>
                </a:solidFill>
                <a:latin typeface="Verdana"/>
                <a:cs typeface="Verdana"/>
              </a:rPr>
              <a:t>Suggestion</a:t>
            </a:r>
            <a:r>
              <a:rPr sz="18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Focus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strengthening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USA,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consider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Germany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France,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implement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targeted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marketing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smaller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markets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Spain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Australia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15000" y="5224271"/>
            <a:ext cx="6019800" cy="1553210"/>
          </a:xfrm>
          <a:custGeom>
            <a:avLst/>
            <a:gdLst/>
            <a:ahLst/>
            <a:cxnLst/>
            <a:rect l="l" t="t" r="r" b="b"/>
            <a:pathLst>
              <a:path w="6019800" h="1553209">
                <a:moveTo>
                  <a:pt x="0" y="258825"/>
                </a:moveTo>
                <a:lnTo>
                  <a:pt x="4168" y="212286"/>
                </a:lnTo>
                <a:lnTo>
                  <a:pt x="16186" y="168490"/>
                </a:lnTo>
                <a:lnTo>
                  <a:pt x="35324" y="128166"/>
                </a:lnTo>
                <a:lnTo>
                  <a:pt x="60854" y="92044"/>
                </a:lnTo>
                <a:lnTo>
                  <a:pt x="92044" y="60854"/>
                </a:lnTo>
                <a:lnTo>
                  <a:pt x="128166" y="35324"/>
                </a:lnTo>
                <a:lnTo>
                  <a:pt x="168490" y="16186"/>
                </a:lnTo>
                <a:lnTo>
                  <a:pt x="212286" y="4168"/>
                </a:lnTo>
                <a:lnTo>
                  <a:pt x="258825" y="0"/>
                </a:lnTo>
                <a:lnTo>
                  <a:pt x="5760974" y="0"/>
                </a:lnTo>
                <a:lnTo>
                  <a:pt x="5807513" y="4168"/>
                </a:lnTo>
                <a:lnTo>
                  <a:pt x="5851309" y="16186"/>
                </a:lnTo>
                <a:lnTo>
                  <a:pt x="5891633" y="35324"/>
                </a:lnTo>
                <a:lnTo>
                  <a:pt x="5927755" y="60854"/>
                </a:lnTo>
                <a:lnTo>
                  <a:pt x="5958945" y="92044"/>
                </a:lnTo>
                <a:lnTo>
                  <a:pt x="5984475" y="128166"/>
                </a:lnTo>
                <a:lnTo>
                  <a:pt x="6003613" y="168490"/>
                </a:lnTo>
                <a:lnTo>
                  <a:pt x="6015631" y="212286"/>
                </a:lnTo>
                <a:lnTo>
                  <a:pt x="6019800" y="258825"/>
                </a:lnTo>
                <a:lnTo>
                  <a:pt x="6019800" y="1294130"/>
                </a:lnTo>
                <a:lnTo>
                  <a:pt x="6015631" y="1340652"/>
                </a:lnTo>
                <a:lnTo>
                  <a:pt x="6003613" y="1384439"/>
                </a:lnTo>
                <a:lnTo>
                  <a:pt x="5984475" y="1424761"/>
                </a:lnTo>
                <a:lnTo>
                  <a:pt x="5958945" y="1460885"/>
                </a:lnTo>
                <a:lnTo>
                  <a:pt x="5927755" y="1492081"/>
                </a:lnTo>
                <a:lnTo>
                  <a:pt x="5891633" y="1517617"/>
                </a:lnTo>
                <a:lnTo>
                  <a:pt x="5851309" y="1536762"/>
                </a:lnTo>
                <a:lnTo>
                  <a:pt x="5807513" y="1548785"/>
                </a:lnTo>
                <a:lnTo>
                  <a:pt x="5760974" y="1552955"/>
                </a:lnTo>
                <a:lnTo>
                  <a:pt x="258825" y="1552955"/>
                </a:lnTo>
                <a:lnTo>
                  <a:pt x="212286" y="1548785"/>
                </a:lnTo>
                <a:lnTo>
                  <a:pt x="168490" y="1536762"/>
                </a:lnTo>
                <a:lnTo>
                  <a:pt x="128166" y="1517617"/>
                </a:lnTo>
                <a:lnTo>
                  <a:pt x="92044" y="1492081"/>
                </a:lnTo>
                <a:lnTo>
                  <a:pt x="60854" y="1460885"/>
                </a:lnTo>
                <a:lnTo>
                  <a:pt x="35324" y="1424761"/>
                </a:lnTo>
                <a:lnTo>
                  <a:pt x="16186" y="1384439"/>
                </a:lnTo>
                <a:lnTo>
                  <a:pt x="4168" y="1340652"/>
                </a:lnTo>
                <a:lnTo>
                  <a:pt x="0" y="1294130"/>
                </a:lnTo>
                <a:lnTo>
                  <a:pt x="0" y="258825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</TotalTime>
  <Words>1232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Courier New</vt:lpstr>
      <vt:lpstr>Gothic Uralic</vt:lpstr>
      <vt:lpstr>Times New Roman</vt:lpstr>
      <vt:lpstr>Verdana</vt:lpstr>
      <vt:lpstr>Wingdings</vt:lpstr>
      <vt:lpstr>Office Theme</vt:lpstr>
      <vt:lpstr>PowerPoint Presentation</vt:lpstr>
      <vt:lpstr>Table Of Contents</vt:lpstr>
      <vt:lpstr>Introduction</vt:lpstr>
      <vt:lpstr>Problem Statement</vt:lpstr>
      <vt:lpstr>Dataset</vt:lpstr>
      <vt:lpstr>Entity Relationship Diagram</vt:lpstr>
      <vt:lpstr>PowerPoint Presentation</vt:lpstr>
      <vt:lpstr>Who are the top 5 customers with the highest number of products ordered</vt:lpstr>
      <vt:lpstr>find the highest number of customers from which country</vt:lpstr>
      <vt:lpstr>find each year how many orders are placed</vt:lpstr>
      <vt:lpstr>Which Are The Top 10 Most Ordered Products Based On The Total Quantity Ordered?</vt:lpstr>
      <vt:lpstr>find the product which is not ordered by any customer</vt:lpstr>
      <vt:lpstr>Find The Number Of Customers For Each Sales Representative</vt:lpstr>
      <vt:lpstr>Show customers grouped by credit limit status, divided into three categories. and show the count of customers in each group</vt:lpstr>
      <vt:lpstr>find product-wise how much stock remained in the classic model's warehouse</vt:lpstr>
      <vt:lpstr>find the profit margin for each Product Line</vt:lpstr>
      <vt:lpstr>Provide the percentage of orders categorized by their delivery status.</vt:lpstr>
      <vt:lpstr>Give Me The Store Procedure That Takes The Product - Code As Input And Gives The Total Orders And Total Amount</vt:lpstr>
      <vt:lpstr>Find Number Of Products Ordered By Each Vendor</vt:lpstr>
      <vt:lpstr>PowerPoint Presentation</vt:lpstr>
      <vt:lpstr>Key Insights</vt:lpstr>
      <vt:lpstr>Recommendation</vt:lpstr>
      <vt:lpstr>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Katad</dc:creator>
  <cp:lastModifiedBy>Aniket Shaw</cp:lastModifiedBy>
  <cp:revision>1</cp:revision>
  <dcterms:created xsi:type="dcterms:W3CDTF">2024-03-11T15:09:27Z</dcterms:created>
  <dcterms:modified xsi:type="dcterms:W3CDTF">2024-03-11T15:15:29Z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2024-03-11T00:00:00Z</vt:filetime>
  </property>
  <property fmtid="{D5CDD505-2E9C-101B-9397-08002B2CF9AE}" pid="5" name="Producer">
    <vt:lpwstr>3-Heights(TM) PDF Security Shell 4.8.25.2 (http://www.pdf-tools.com)</vt:lpwstr>
  </property>
</Properties>
</file>